
<file path=[Content_Types].xml><?xml version="1.0" encoding="utf-8"?>
<Types xmlns="http://schemas.openxmlformats.org/package/2006/content-types">
  <Default Extension="emf" ContentType="image/x-emf"/>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7" r:id="rId2"/>
  </p:sldIdLst>
  <p:sldSz cx="36576000" cy="27432000"/>
  <p:notesSz cx="6858000" cy="9144000"/>
  <p:defaultTextStyle>
    <a:defPPr>
      <a:defRPr lang="en-US"/>
    </a:defPPr>
    <a:lvl1pPr marL="0" algn="l" defTabSz="1828727" rtl="0" eaLnBrk="1" latinLnBrk="0" hangingPunct="1">
      <a:defRPr sz="7200" kern="1200">
        <a:solidFill>
          <a:schemeClr val="tx1"/>
        </a:solidFill>
        <a:latin typeface="+mn-lt"/>
        <a:ea typeface="+mn-ea"/>
        <a:cs typeface="+mn-cs"/>
      </a:defRPr>
    </a:lvl1pPr>
    <a:lvl2pPr marL="1828727" algn="l" defTabSz="1828727" rtl="0" eaLnBrk="1" latinLnBrk="0" hangingPunct="1">
      <a:defRPr sz="7200" kern="1200">
        <a:solidFill>
          <a:schemeClr val="tx1"/>
        </a:solidFill>
        <a:latin typeface="+mn-lt"/>
        <a:ea typeface="+mn-ea"/>
        <a:cs typeface="+mn-cs"/>
      </a:defRPr>
    </a:lvl2pPr>
    <a:lvl3pPr marL="3657454" algn="l" defTabSz="1828727" rtl="0" eaLnBrk="1" latinLnBrk="0" hangingPunct="1">
      <a:defRPr sz="7200" kern="1200">
        <a:solidFill>
          <a:schemeClr val="tx1"/>
        </a:solidFill>
        <a:latin typeface="+mn-lt"/>
        <a:ea typeface="+mn-ea"/>
        <a:cs typeface="+mn-cs"/>
      </a:defRPr>
    </a:lvl3pPr>
    <a:lvl4pPr marL="5486181" algn="l" defTabSz="1828727" rtl="0" eaLnBrk="1" latinLnBrk="0" hangingPunct="1">
      <a:defRPr sz="7200" kern="1200">
        <a:solidFill>
          <a:schemeClr val="tx1"/>
        </a:solidFill>
        <a:latin typeface="+mn-lt"/>
        <a:ea typeface="+mn-ea"/>
        <a:cs typeface="+mn-cs"/>
      </a:defRPr>
    </a:lvl4pPr>
    <a:lvl5pPr marL="7314907" algn="l" defTabSz="1828727" rtl="0" eaLnBrk="1" latinLnBrk="0" hangingPunct="1">
      <a:defRPr sz="7200" kern="1200">
        <a:solidFill>
          <a:schemeClr val="tx1"/>
        </a:solidFill>
        <a:latin typeface="+mn-lt"/>
        <a:ea typeface="+mn-ea"/>
        <a:cs typeface="+mn-cs"/>
      </a:defRPr>
    </a:lvl5pPr>
    <a:lvl6pPr marL="9143634" algn="l" defTabSz="1828727" rtl="0" eaLnBrk="1" latinLnBrk="0" hangingPunct="1">
      <a:defRPr sz="7200" kern="1200">
        <a:solidFill>
          <a:schemeClr val="tx1"/>
        </a:solidFill>
        <a:latin typeface="+mn-lt"/>
        <a:ea typeface="+mn-ea"/>
        <a:cs typeface="+mn-cs"/>
      </a:defRPr>
    </a:lvl6pPr>
    <a:lvl7pPr marL="10972361" algn="l" defTabSz="1828727" rtl="0" eaLnBrk="1" latinLnBrk="0" hangingPunct="1">
      <a:defRPr sz="7200" kern="1200">
        <a:solidFill>
          <a:schemeClr val="tx1"/>
        </a:solidFill>
        <a:latin typeface="+mn-lt"/>
        <a:ea typeface="+mn-ea"/>
        <a:cs typeface="+mn-cs"/>
      </a:defRPr>
    </a:lvl7pPr>
    <a:lvl8pPr marL="12801088" algn="l" defTabSz="1828727" rtl="0" eaLnBrk="1" latinLnBrk="0" hangingPunct="1">
      <a:defRPr sz="7200" kern="1200">
        <a:solidFill>
          <a:schemeClr val="tx1"/>
        </a:solidFill>
        <a:latin typeface="+mn-lt"/>
        <a:ea typeface="+mn-ea"/>
        <a:cs typeface="+mn-cs"/>
      </a:defRPr>
    </a:lvl8pPr>
    <a:lvl9pPr marL="14629815" algn="l" defTabSz="1828727"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4C3FF"/>
    <a:srgbClr val="BC430B"/>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9" d="100"/>
          <a:sy n="19" d="100"/>
        </p:scale>
        <p:origin x="-1176" y="48"/>
      </p:cViewPr>
      <p:guideLst>
        <p:guide orient="horz" pos="1408"/>
        <p:guide pos="454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739A0-62E5-9A40-852C-4F05588D9203}" type="datetimeFigureOut">
              <a:rPr lang="en-US" smtClean="0"/>
              <a:pPr/>
              <a:t>8/19/13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D2082-7D17-EF4D-A885-BF380D3411F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0589807"/>
      </p:ext>
    </p:extLst>
  </p:cSld>
  <p:clrMap bg1="lt1" tx1="dk1" bg2="lt2" tx2="dk2" accent1="accent1" accent2="accent2" accent3="accent3" accent4="accent4" accent5="accent5" accent6="accent6" hlink="hlink" folHlink="folHlink"/>
  <p:notesStyle>
    <a:lvl1pPr marL="0" algn="l" defTabSz="380985" rtl="0" eaLnBrk="1" latinLnBrk="0" hangingPunct="1">
      <a:defRPr sz="1000" kern="1200">
        <a:solidFill>
          <a:schemeClr val="tx1"/>
        </a:solidFill>
        <a:latin typeface="+mn-lt"/>
        <a:ea typeface="+mn-ea"/>
        <a:cs typeface="+mn-cs"/>
      </a:defRPr>
    </a:lvl1pPr>
    <a:lvl2pPr marL="380985" algn="l" defTabSz="380985" rtl="0" eaLnBrk="1" latinLnBrk="0" hangingPunct="1">
      <a:defRPr sz="1000" kern="1200">
        <a:solidFill>
          <a:schemeClr val="tx1"/>
        </a:solidFill>
        <a:latin typeface="+mn-lt"/>
        <a:ea typeface="+mn-ea"/>
        <a:cs typeface="+mn-cs"/>
      </a:defRPr>
    </a:lvl2pPr>
    <a:lvl3pPr marL="761970" algn="l" defTabSz="380985" rtl="0" eaLnBrk="1" latinLnBrk="0" hangingPunct="1">
      <a:defRPr sz="1000" kern="1200">
        <a:solidFill>
          <a:schemeClr val="tx1"/>
        </a:solidFill>
        <a:latin typeface="+mn-lt"/>
        <a:ea typeface="+mn-ea"/>
        <a:cs typeface="+mn-cs"/>
      </a:defRPr>
    </a:lvl3pPr>
    <a:lvl4pPr marL="1142954" algn="l" defTabSz="380985" rtl="0" eaLnBrk="1" latinLnBrk="0" hangingPunct="1">
      <a:defRPr sz="1000" kern="1200">
        <a:solidFill>
          <a:schemeClr val="tx1"/>
        </a:solidFill>
        <a:latin typeface="+mn-lt"/>
        <a:ea typeface="+mn-ea"/>
        <a:cs typeface="+mn-cs"/>
      </a:defRPr>
    </a:lvl4pPr>
    <a:lvl5pPr marL="1523939" algn="l" defTabSz="380985" rtl="0" eaLnBrk="1" latinLnBrk="0" hangingPunct="1">
      <a:defRPr sz="1000" kern="1200">
        <a:solidFill>
          <a:schemeClr val="tx1"/>
        </a:solidFill>
        <a:latin typeface="+mn-lt"/>
        <a:ea typeface="+mn-ea"/>
        <a:cs typeface="+mn-cs"/>
      </a:defRPr>
    </a:lvl5pPr>
    <a:lvl6pPr marL="1904924" algn="l" defTabSz="380985" rtl="0" eaLnBrk="1" latinLnBrk="0" hangingPunct="1">
      <a:defRPr sz="1000" kern="1200">
        <a:solidFill>
          <a:schemeClr val="tx1"/>
        </a:solidFill>
        <a:latin typeface="+mn-lt"/>
        <a:ea typeface="+mn-ea"/>
        <a:cs typeface="+mn-cs"/>
      </a:defRPr>
    </a:lvl6pPr>
    <a:lvl7pPr marL="2285909" algn="l" defTabSz="380985" rtl="0" eaLnBrk="1" latinLnBrk="0" hangingPunct="1">
      <a:defRPr sz="1000" kern="1200">
        <a:solidFill>
          <a:schemeClr val="tx1"/>
        </a:solidFill>
        <a:latin typeface="+mn-lt"/>
        <a:ea typeface="+mn-ea"/>
        <a:cs typeface="+mn-cs"/>
      </a:defRPr>
    </a:lvl7pPr>
    <a:lvl8pPr marL="2666893" algn="l" defTabSz="380985" rtl="0" eaLnBrk="1" latinLnBrk="0" hangingPunct="1">
      <a:defRPr sz="1000" kern="1200">
        <a:solidFill>
          <a:schemeClr val="tx1"/>
        </a:solidFill>
        <a:latin typeface="+mn-lt"/>
        <a:ea typeface="+mn-ea"/>
        <a:cs typeface="+mn-cs"/>
      </a:defRPr>
    </a:lvl8pPr>
    <a:lvl9pPr marL="3047878" algn="l" defTabSz="38098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sngStrike" baseline="0" dirty="0" smtClean="0"/>
          </a:p>
        </p:txBody>
      </p:sp>
      <p:sp>
        <p:nvSpPr>
          <p:cNvPr id="4" name="Slide Number Placeholder 3"/>
          <p:cNvSpPr>
            <a:spLocks noGrp="1"/>
          </p:cNvSpPr>
          <p:nvPr>
            <p:ph type="sldNum" sz="quarter" idx="10"/>
          </p:nvPr>
        </p:nvSpPr>
        <p:spPr/>
        <p:txBody>
          <a:bodyPr/>
          <a:lstStyle/>
          <a:p>
            <a:fld id="{C6AD2082-7D17-EF4D-A885-BF380D3411F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727" indent="0" algn="ctr">
              <a:buNone/>
              <a:defRPr>
                <a:solidFill>
                  <a:schemeClr val="tx1">
                    <a:tint val="75000"/>
                  </a:schemeClr>
                </a:solidFill>
              </a:defRPr>
            </a:lvl2pPr>
            <a:lvl3pPr marL="3657454" indent="0" algn="ctr">
              <a:buNone/>
              <a:defRPr>
                <a:solidFill>
                  <a:schemeClr val="tx1">
                    <a:tint val="75000"/>
                  </a:schemeClr>
                </a:solidFill>
              </a:defRPr>
            </a:lvl3pPr>
            <a:lvl4pPr marL="5486181" indent="0" algn="ctr">
              <a:buNone/>
              <a:defRPr>
                <a:solidFill>
                  <a:schemeClr val="tx1">
                    <a:tint val="75000"/>
                  </a:schemeClr>
                </a:solidFill>
              </a:defRPr>
            </a:lvl4pPr>
            <a:lvl5pPr marL="7314907" indent="0" algn="ctr">
              <a:buNone/>
              <a:defRPr>
                <a:solidFill>
                  <a:schemeClr val="tx1">
                    <a:tint val="75000"/>
                  </a:schemeClr>
                </a:solidFill>
              </a:defRPr>
            </a:lvl5pPr>
            <a:lvl6pPr marL="9143634" indent="0" algn="ctr">
              <a:buNone/>
              <a:defRPr>
                <a:solidFill>
                  <a:schemeClr val="tx1">
                    <a:tint val="75000"/>
                  </a:schemeClr>
                </a:solidFill>
              </a:defRPr>
            </a:lvl6pPr>
            <a:lvl7pPr marL="10972361" indent="0" algn="ctr">
              <a:buNone/>
              <a:defRPr>
                <a:solidFill>
                  <a:schemeClr val="tx1">
                    <a:tint val="75000"/>
                  </a:schemeClr>
                </a:solidFill>
              </a:defRPr>
            </a:lvl7pPr>
            <a:lvl8pPr marL="12801088" indent="0" algn="ctr">
              <a:buNone/>
              <a:defRPr>
                <a:solidFill>
                  <a:schemeClr val="tx1">
                    <a:tint val="75000"/>
                  </a:schemeClr>
                </a:solidFill>
              </a:defRPr>
            </a:lvl8pPr>
            <a:lvl9pPr marL="146298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CF878-9148-5249-A55C-17C980ACEC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F878-9148-5249-A55C-17C980ACEC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F878-9148-5249-A55C-17C980ACEC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F878-9148-5249-A55C-17C980ACEC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727" indent="0">
              <a:buNone/>
              <a:defRPr sz="7200">
                <a:solidFill>
                  <a:schemeClr val="tx1">
                    <a:tint val="75000"/>
                  </a:schemeClr>
                </a:solidFill>
              </a:defRPr>
            </a:lvl2pPr>
            <a:lvl3pPr marL="3657454" indent="0">
              <a:buNone/>
              <a:defRPr sz="6400">
                <a:solidFill>
                  <a:schemeClr val="tx1">
                    <a:tint val="75000"/>
                  </a:schemeClr>
                </a:solidFill>
              </a:defRPr>
            </a:lvl3pPr>
            <a:lvl4pPr marL="5486181" indent="0">
              <a:buNone/>
              <a:defRPr sz="5600">
                <a:solidFill>
                  <a:schemeClr val="tx1">
                    <a:tint val="75000"/>
                  </a:schemeClr>
                </a:solidFill>
              </a:defRPr>
            </a:lvl4pPr>
            <a:lvl5pPr marL="7314907" indent="0">
              <a:buNone/>
              <a:defRPr sz="5600">
                <a:solidFill>
                  <a:schemeClr val="tx1">
                    <a:tint val="75000"/>
                  </a:schemeClr>
                </a:solidFill>
              </a:defRPr>
            </a:lvl5pPr>
            <a:lvl6pPr marL="9143634" indent="0">
              <a:buNone/>
              <a:defRPr sz="5600">
                <a:solidFill>
                  <a:schemeClr val="tx1">
                    <a:tint val="75000"/>
                  </a:schemeClr>
                </a:solidFill>
              </a:defRPr>
            </a:lvl6pPr>
            <a:lvl7pPr marL="10972361" indent="0">
              <a:buNone/>
              <a:defRPr sz="5600">
                <a:solidFill>
                  <a:schemeClr val="tx1">
                    <a:tint val="75000"/>
                  </a:schemeClr>
                </a:solidFill>
              </a:defRPr>
            </a:lvl7pPr>
            <a:lvl8pPr marL="12801088" indent="0">
              <a:buNone/>
              <a:defRPr sz="5600">
                <a:solidFill>
                  <a:schemeClr val="tx1">
                    <a:tint val="75000"/>
                  </a:schemeClr>
                </a:solidFill>
              </a:defRPr>
            </a:lvl8pPr>
            <a:lvl9pPr marL="14629815"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CF878-9148-5249-A55C-17C980ACEC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CF878-9148-5249-A55C-17C980ACECD2}" type="datetimeFigureOut">
              <a:rPr lang="en-US" smtClean="0"/>
              <a:pPr/>
              <a:t>8/19/13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CF878-9148-5249-A55C-17C980ACECD2}" type="datetimeFigureOut">
              <a:rPr lang="en-US" smtClean="0"/>
              <a:pPr/>
              <a:t>8/19/13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CF878-9148-5249-A55C-17C980ACECD2}" type="datetimeFigureOut">
              <a:rPr lang="en-US" smtClean="0"/>
              <a:pPr/>
              <a:t>8/19/13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F878-9148-5249-A55C-17C980ACECD2}" type="datetimeFigureOut">
              <a:rPr lang="en-US" smtClean="0"/>
              <a:pPr/>
              <a:t>8/19/13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CF878-9148-5249-A55C-17C980ACECD2}" type="datetimeFigureOut">
              <a:rPr lang="en-US" smtClean="0"/>
              <a:pPr/>
              <a:t>8/19/13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727" indent="0">
              <a:buNone/>
              <a:defRPr sz="11200"/>
            </a:lvl2pPr>
            <a:lvl3pPr marL="3657454" indent="0">
              <a:buNone/>
              <a:defRPr sz="9600"/>
            </a:lvl3pPr>
            <a:lvl4pPr marL="5486181" indent="0">
              <a:buNone/>
              <a:defRPr sz="8000"/>
            </a:lvl4pPr>
            <a:lvl5pPr marL="7314907" indent="0">
              <a:buNone/>
              <a:defRPr sz="8000"/>
            </a:lvl5pPr>
            <a:lvl6pPr marL="9143634" indent="0">
              <a:buNone/>
              <a:defRPr sz="8000"/>
            </a:lvl6pPr>
            <a:lvl7pPr marL="10972361" indent="0">
              <a:buNone/>
              <a:defRPr sz="8000"/>
            </a:lvl7pPr>
            <a:lvl8pPr marL="12801088" indent="0">
              <a:buNone/>
              <a:defRPr sz="8000"/>
            </a:lvl8pPr>
            <a:lvl9pPr marL="14629815"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CF878-9148-5249-A55C-17C980ACECD2}" type="datetimeFigureOut">
              <a:rPr lang="en-US" smtClean="0"/>
              <a:pPr/>
              <a:t>8/19/13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798AB-5321-BD44-8E26-C2264CC813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45" tIns="182873" rIns="365745" bIns="1828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45" tIns="182873" rIns="365745" bIns="182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45" tIns="182873" rIns="365745" bIns="182873" rtlCol="0" anchor="ctr"/>
          <a:lstStyle>
            <a:lvl1pPr algn="l">
              <a:defRPr sz="4800">
                <a:solidFill>
                  <a:schemeClr val="tx1">
                    <a:tint val="75000"/>
                  </a:schemeClr>
                </a:solidFill>
              </a:defRPr>
            </a:lvl1pPr>
          </a:lstStyle>
          <a:p>
            <a:fld id="{F8BCF878-9148-5249-A55C-17C980ACECD2}" type="datetimeFigureOut">
              <a:rPr lang="en-US" smtClean="0"/>
              <a:pPr/>
              <a:t>8/19/13</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45" tIns="182873" rIns="365745" bIns="182873"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45" tIns="182873" rIns="365745" bIns="182873" rtlCol="0" anchor="ctr"/>
          <a:lstStyle>
            <a:lvl1pPr algn="r">
              <a:defRPr sz="4800">
                <a:solidFill>
                  <a:schemeClr val="tx1">
                    <a:tint val="75000"/>
                  </a:schemeClr>
                </a:solidFill>
              </a:defRPr>
            </a:lvl1pPr>
          </a:lstStyle>
          <a:p>
            <a:fld id="{E19798AB-5321-BD44-8E26-C2264CC813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727" rtl="0" eaLnBrk="1" latinLnBrk="0" hangingPunct="1">
        <a:spcBef>
          <a:spcPct val="0"/>
        </a:spcBef>
        <a:buNone/>
        <a:defRPr sz="17600" kern="1200">
          <a:solidFill>
            <a:schemeClr val="tx1"/>
          </a:solidFill>
          <a:latin typeface="+mj-lt"/>
          <a:ea typeface="+mj-ea"/>
          <a:cs typeface="+mj-cs"/>
        </a:defRPr>
      </a:lvl1pPr>
    </p:titleStyle>
    <p:bodyStyle>
      <a:lvl1pPr marL="1371545" indent="-1371545" algn="l" defTabSz="1828727" rtl="0" eaLnBrk="1" latinLnBrk="0" hangingPunct="1">
        <a:spcBef>
          <a:spcPct val="20000"/>
        </a:spcBef>
        <a:buFont typeface="Arial"/>
        <a:buChar char="•"/>
        <a:defRPr sz="12800" kern="1200">
          <a:solidFill>
            <a:schemeClr val="tx1"/>
          </a:solidFill>
          <a:latin typeface="+mn-lt"/>
          <a:ea typeface="+mn-ea"/>
          <a:cs typeface="+mn-cs"/>
        </a:defRPr>
      </a:lvl1pPr>
      <a:lvl2pPr marL="2971681" indent="-1142954" algn="l" defTabSz="1828727" rtl="0" eaLnBrk="1" latinLnBrk="0" hangingPunct="1">
        <a:spcBef>
          <a:spcPct val="20000"/>
        </a:spcBef>
        <a:buFont typeface="Arial"/>
        <a:buChar char="–"/>
        <a:defRPr sz="11200" kern="1200">
          <a:solidFill>
            <a:schemeClr val="tx1"/>
          </a:solidFill>
          <a:latin typeface="+mn-lt"/>
          <a:ea typeface="+mn-ea"/>
          <a:cs typeface="+mn-cs"/>
        </a:defRPr>
      </a:lvl2pPr>
      <a:lvl3pPr marL="4571817" indent="-914363" algn="l" defTabSz="1828727" rtl="0" eaLnBrk="1" latinLnBrk="0" hangingPunct="1">
        <a:spcBef>
          <a:spcPct val="20000"/>
        </a:spcBef>
        <a:buFont typeface="Arial"/>
        <a:buChar char="•"/>
        <a:defRPr sz="9600" kern="1200">
          <a:solidFill>
            <a:schemeClr val="tx1"/>
          </a:solidFill>
          <a:latin typeface="+mn-lt"/>
          <a:ea typeface="+mn-ea"/>
          <a:cs typeface="+mn-cs"/>
        </a:defRPr>
      </a:lvl3pPr>
      <a:lvl4pPr marL="6400544" indent="-914363" algn="l" defTabSz="1828727" rtl="0" eaLnBrk="1" latinLnBrk="0" hangingPunct="1">
        <a:spcBef>
          <a:spcPct val="20000"/>
        </a:spcBef>
        <a:buFont typeface="Arial"/>
        <a:buChar char="–"/>
        <a:defRPr sz="8000" kern="1200">
          <a:solidFill>
            <a:schemeClr val="tx1"/>
          </a:solidFill>
          <a:latin typeface="+mn-lt"/>
          <a:ea typeface="+mn-ea"/>
          <a:cs typeface="+mn-cs"/>
        </a:defRPr>
      </a:lvl4pPr>
      <a:lvl5pPr marL="8229271" indent="-914363" algn="l" defTabSz="1828727" rtl="0" eaLnBrk="1" latinLnBrk="0" hangingPunct="1">
        <a:spcBef>
          <a:spcPct val="20000"/>
        </a:spcBef>
        <a:buFont typeface="Arial"/>
        <a:buChar char="»"/>
        <a:defRPr sz="8000" kern="1200">
          <a:solidFill>
            <a:schemeClr val="tx1"/>
          </a:solidFill>
          <a:latin typeface="+mn-lt"/>
          <a:ea typeface="+mn-ea"/>
          <a:cs typeface="+mn-cs"/>
        </a:defRPr>
      </a:lvl5pPr>
      <a:lvl6pPr marL="10057998" indent="-914363" algn="l" defTabSz="1828727" rtl="0" eaLnBrk="1" latinLnBrk="0" hangingPunct="1">
        <a:spcBef>
          <a:spcPct val="20000"/>
        </a:spcBef>
        <a:buFont typeface="Arial"/>
        <a:buChar char="•"/>
        <a:defRPr sz="8000" kern="1200">
          <a:solidFill>
            <a:schemeClr val="tx1"/>
          </a:solidFill>
          <a:latin typeface="+mn-lt"/>
          <a:ea typeface="+mn-ea"/>
          <a:cs typeface="+mn-cs"/>
        </a:defRPr>
      </a:lvl6pPr>
      <a:lvl7pPr marL="11886725" indent="-914363" algn="l" defTabSz="1828727" rtl="0" eaLnBrk="1" latinLnBrk="0" hangingPunct="1">
        <a:spcBef>
          <a:spcPct val="20000"/>
        </a:spcBef>
        <a:buFont typeface="Arial"/>
        <a:buChar char="•"/>
        <a:defRPr sz="8000" kern="1200">
          <a:solidFill>
            <a:schemeClr val="tx1"/>
          </a:solidFill>
          <a:latin typeface="+mn-lt"/>
          <a:ea typeface="+mn-ea"/>
          <a:cs typeface="+mn-cs"/>
        </a:defRPr>
      </a:lvl7pPr>
      <a:lvl8pPr marL="13715451" indent="-914363" algn="l" defTabSz="1828727" rtl="0" eaLnBrk="1" latinLnBrk="0" hangingPunct="1">
        <a:spcBef>
          <a:spcPct val="20000"/>
        </a:spcBef>
        <a:buFont typeface="Arial"/>
        <a:buChar char="•"/>
        <a:defRPr sz="8000" kern="1200">
          <a:solidFill>
            <a:schemeClr val="tx1"/>
          </a:solidFill>
          <a:latin typeface="+mn-lt"/>
          <a:ea typeface="+mn-ea"/>
          <a:cs typeface="+mn-cs"/>
        </a:defRPr>
      </a:lvl8pPr>
      <a:lvl9pPr marL="15544178" indent="-914363" algn="l" defTabSz="1828727"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727" rtl="0" eaLnBrk="1" latinLnBrk="0" hangingPunct="1">
        <a:defRPr sz="7200" kern="1200">
          <a:solidFill>
            <a:schemeClr val="tx1"/>
          </a:solidFill>
          <a:latin typeface="+mn-lt"/>
          <a:ea typeface="+mn-ea"/>
          <a:cs typeface="+mn-cs"/>
        </a:defRPr>
      </a:lvl1pPr>
      <a:lvl2pPr marL="1828727" algn="l" defTabSz="1828727" rtl="0" eaLnBrk="1" latinLnBrk="0" hangingPunct="1">
        <a:defRPr sz="7200" kern="1200">
          <a:solidFill>
            <a:schemeClr val="tx1"/>
          </a:solidFill>
          <a:latin typeface="+mn-lt"/>
          <a:ea typeface="+mn-ea"/>
          <a:cs typeface="+mn-cs"/>
        </a:defRPr>
      </a:lvl2pPr>
      <a:lvl3pPr marL="3657454" algn="l" defTabSz="1828727" rtl="0" eaLnBrk="1" latinLnBrk="0" hangingPunct="1">
        <a:defRPr sz="7200" kern="1200">
          <a:solidFill>
            <a:schemeClr val="tx1"/>
          </a:solidFill>
          <a:latin typeface="+mn-lt"/>
          <a:ea typeface="+mn-ea"/>
          <a:cs typeface="+mn-cs"/>
        </a:defRPr>
      </a:lvl3pPr>
      <a:lvl4pPr marL="5486181" algn="l" defTabSz="1828727" rtl="0" eaLnBrk="1" latinLnBrk="0" hangingPunct="1">
        <a:defRPr sz="7200" kern="1200">
          <a:solidFill>
            <a:schemeClr val="tx1"/>
          </a:solidFill>
          <a:latin typeface="+mn-lt"/>
          <a:ea typeface="+mn-ea"/>
          <a:cs typeface="+mn-cs"/>
        </a:defRPr>
      </a:lvl4pPr>
      <a:lvl5pPr marL="7314907" algn="l" defTabSz="1828727" rtl="0" eaLnBrk="1" latinLnBrk="0" hangingPunct="1">
        <a:defRPr sz="7200" kern="1200">
          <a:solidFill>
            <a:schemeClr val="tx1"/>
          </a:solidFill>
          <a:latin typeface="+mn-lt"/>
          <a:ea typeface="+mn-ea"/>
          <a:cs typeface="+mn-cs"/>
        </a:defRPr>
      </a:lvl5pPr>
      <a:lvl6pPr marL="9143634" algn="l" defTabSz="1828727" rtl="0" eaLnBrk="1" latinLnBrk="0" hangingPunct="1">
        <a:defRPr sz="7200" kern="1200">
          <a:solidFill>
            <a:schemeClr val="tx1"/>
          </a:solidFill>
          <a:latin typeface="+mn-lt"/>
          <a:ea typeface="+mn-ea"/>
          <a:cs typeface="+mn-cs"/>
        </a:defRPr>
      </a:lvl6pPr>
      <a:lvl7pPr marL="10972361" algn="l" defTabSz="1828727" rtl="0" eaLnBrk="1" latinLnBrk="0" hangingPunct="1">
        <a:defRPr sz="7200" kern="1200">
          <a:solidFill>
            <a:schemeClr val="tx1"/>
          </a:solidFill>
          <a:latin typeface="+mn-lt"/>
          <a:ea typeface="+mn-ea"/>
          <a:cs typeface="+mn-cs"/>
        </a:defRPr>
      </a:lvl7pPr>
      <a:lvl8pPr marL="12801088" algn="l" defTabSz="1828727" rtl="0" eaLnBrk="1" latinLnBrk="0" hangingPunct="1">
        <a:defRPr sz="7200" kern="1200">
          <a:solidFill>
            <a:schemeClr val="tx1"/>
          </a:solidFill>
          <a:latin typeface="+mn-lt"/>
          <a:ea typeface="+mn-ea"/>
          <a:cs typeface="+mn-cs"/>
        </a:defRPr>
      </a:lvl8pPr>
      <a:lvl9pPr marL="14629815" algn="l" defTabSz="1828727"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943428" y="4200031"/>
            <a:ext cx="7875512" cy="8250658"/>
            <a:chOff x="874712" y="5856960"/>
            <a:chExt cx="8269287" cy="10068839"/>
          </a:xfrm>
        </p:grpSpPr>
        <p:sp>
          <p:nvSpPr>
            <p:cNvPr id="5" name="Text Box 6"/>
            <p:cNvSpPr txBox="1">
              <a:spLocks noChangeArrowheads="1"/>
            </p:cNvSpPr>
            <p:nvPr/>
          </p:nvSpPr>
          <p:spPr bwMode="auto">
            <a:xfrm>
              <a:off x="1263649" y="11223623"/>
              <a:ext cx="6194424" cy="409614"/>
            </a:xfrm>
            <a:prstGeom prst="rect">
              <a:avLst/>
            </a:prstGeom>
            <a:noFill/>
            <a:ln w="9525">
              <a:noFill/>
              <a:miter lim="800000"/>
              <a:headEnd/>
              <a:tailEnd/>
            </a:ln>
          </p:spPr>
          <p:txBody>
            <a:bodyPr wrap="square" lIns="88568" tIns="44281" rIns="88568" bIns="44281">
              <a:spAutoFit/>
            </a:bodyPr>
            <a:lstStyle/>
            <a:p>
              <a:pPr defTabSz="712123" eaLnBrk="0" hangingPunct="0">
                <a:spcBef>
                  <a:spcPct val="50000"/>
                </a:spcBef>
              </a:pPr>
              <a:endParaRPr lang="en-US" sz="1600" dirty="0"/>
            </a:p>
          </p:txBody>
        </p:sp>
        <p:sp>
          <p:nvSpPr>
            <p:cNvPr id="6" name="Text Box 7"/>
            <p:cNvSpPr txBox="1">
              <a:spLocks noChangeArrowheads="1"/>
            </p:cNvSpPr>
            <p:nvPr/>
          </p:nvSpPr>
          <p:spPr bwMode="auto">
            <a:xfrm>
              <a:off x="990598" y="11857036"/>
              <a:ext cx="6034089" cy="484734"/>
            </a:xfrm>
            <a:prstGeom prst="rect">
              <a:avLst/>
            </a:prstGeom>
            <a:noFill/>
            <a:ln w="9525">
              <a:noFill/>
              <a:miter lim="800000"/>
              <a:headEnd/>
              <a:tailEnd/>
            </a:ln>
          </p:spPr>
          <p:txBody>
            <a:bodyPr wrap="square" lIns="88568" tIns="44281" rIns="88568" bIns="44281">
              <a:spAutoFit/>
            </a:bodyPr>
            <a:lstStyle/>
            <a:p>
              <a:pPr defTabSz="712123" eaLnBrk="0" hangingPunct="0">
                <a:spcBef>
                  <a:spcPct val="50000"/>
                </a:spcBef>
              </a:pPr>
              <a:endParaRPr lang="en-US" sz="2000" dirty="0"/>
            </a:p>
          </p:txBody>
        </p:sp>
        <p:sp>
          <p:nvSpPr>
            <p:cNvPr id="7" name="Text Box 8"/>
            <p:cNvSpPr txBox="1">
              <a:spLocks noChangeArrowheads="1"/>
            </p:cNvSpPr>
            <p:nvPr/>
          </p:nvSpPr>
          <p:spPr bwMode="auto">
            <a:xfrm>
              <a:off x="1323973" y="12199939"/>
              <a:ext cx="4348163" cy="484734"/>
            </a:xfrm>
            <a:prstGeom prst="rect">
              <a:avLst/>
            </a:prstGeom>
            <a:noFill/>
            <a:ln w="9525">
              <a:noFill/>
              <a:miter lim="800000"/>
              <a:headEnd/>
              <a:tailEnd/>
            </a:ln>
          </p:spPr>
          <p:txBody>
            <a:bodyPr wrap="square" lIns="88568" tIns="44281" rIns="88568" bIns="44281">
              <a:spAutoFit/>
            </a:bodyPr>
            <a:lstStyle/>
            <a:p>
              <a:pPr defTabSz="712123" eaLnBrk="0" hangingPunct="0">
                <a:spcBef>
                  <a:spcPct val="50000"/>
                </a:spcBef>
              </a:pPr>
              <a:endParaRPr lang="en-US" sz="2000" dirty="0"/>
            </a:p>
          </p:txBody>
        </p:sp>
        <p:sp>
          <p:nvSpPr>
            <p:cNvPr id="8" name="AutoShape 10"/>
            <p:cNvSpPr>
              <a:spLocks noChangeArrowheads="1"/>
            </p:cNvSpPr>
            <p:nvPr/>
          </p:nvSpPr>
          <p:spPr bwMode="auto">
            <a:xfrm>
              <a:off x="874712" y="5874475"/>
              <a:ext cx="8269287" cy="10051324"/>
            </a:xfrm>
            <a:prstGeom prst="roundRect">
              <a:avLst>
                <a:gd name="adj" fmla="val 3995"/>
              </a:avLst>
            </a:prstGeom>
            <a:ln>
              <a:solidFill>
                <a:srgbClr val="800000"/>
              </a:solidFill>
              <a:headEnd/>
              <a:tailEnd/>
            </a:ln>
          </p:spPr>
          <p:style>
            <a:lnRef idx="2">
              <a:schemeClr val="accent6"/>
            </a:lnRef>
            <a:fillRef idx="1">
              <a:schemeClr val="lt1"/>
            </a:fillRef>
            <a:effectRef idx="0">
              <a:schemeClr val="accent6"/>
            </a:effectRef>
            <a:fontRef idx="minor">
              <a:schemeClr val="dk1"/>
            </a:fontRef>
          </p:style>
          <p:txBody>
            <a:bodyPr wrap="none" lIns="88568" tIns="44281" rIns="88568" bIns="44281" anchor="ctr"/>
            <a:lstStyle/>
            <a:p>
              <a:pPr algn="ctr" defTabSz="793308"/>
              <a:endParaRPr lang="en-US" sz="2000" dirty="0">
                <a:solidFill>
                  <a:srgbClr val="CC6600"/>
                </a:solidFill>
                <a:latin typeface="Times New Roman" pitchFamily="18" charset="0"/>
              </a:endParaRPr>
            </a:p>
          </p:txBody>
        </p:sp>
        <p:sp>
          <p:nvSpPr>
            <p:cNvPr id="9" name="Text Box 11"/>
            <p:cNvSpPr txBox="1">
              <a:spLocks noChangeArrowheads="1"/>
            </p:cNvSpPr>
            <p:nvPr/>
          </p:nvSpPr>
          <p:spPr bwMode="auto">
            <a:xfrm>
              <a:off x="3128756" y="5856960"/>
              <a:ext cx="3506790" cy="1048135"/>
            </a:xfrm>
            <a:prstGeom prst="rect">
              <a:avLst/>
            </a:prstGeom>
            <a:noFill/>
            <a:ln w="9525">
              <a:noFill/>
              <a:miter lim="800000"/>
              <a:headEnd/>
              <a:tailEnd/>
            </a:ln>
          </p:spPr>
          <p:txBody>
            <a:bodyPr wrap="square" lIns="88568" tIns="44281" rIns="88568" bIns="44281">
              <a:spAutoFit/>
            </a:bodyPr>
            <a:lstStyle/>
            <a:p>
              <a:pPr algn="ctr" defTabSz="712123"/>
              <a:r>
                <a:rPr lang="en-US" sz="5000" b="1" u="sng" dirty="0">
                  <a:solidFill>
                    <a:srgbClr val="800000"/>
                  </a:solidFill>
                </a:rPr>
                <a:t>Abstract</a:t>
              </a:r>
            </a:p>
          </p:txBody>
        </p:sp>
        <p:sp>
          <p:nvSpPr>
            <p:cNvPr id="10" name="Rectangle 2"/>
            <p:cNvSpPr>
              <a:spLocks noChangeArrowheads="1"/>
            </p:cNvSpPr>
            <p:nvPr/>
          </p:nvSpPr>
          <p:spPr bwMode="auto">
            <a:xfrm>
              <a:off x="1263649" y="7328339"/>
              <a:ext cx="7543800" cy="8388765"/>
            </a:xfrm>
            <a:prstGeom prst="rect">
              <a:avLst/>
            </a:prstGeom>
            <a:noFill/>
            <a:ln w="9525">
              <a:noFill/>
              <a:miter lim="800000"/>
              <a:headEnd/>
              <a:tailEnd/>
            </a:ln>
          </p:spPr>
          <p:txBody>
            <a:bodyPr wrap="square" lIns="101882" tIns="50941" rIns="101882" bIns="50941">
              <a:spAutoFit/>
            </a:bodyPr>
            <a:lstStyle/>
            <a:p>
              <a:pPr algn="just"/>
              <a:r>
                <a:rPr lang="en-US" sz="1800" dirty="0">
                  <a:solidFill>
                    <a:srgbClr val="000000"/>
                  </a:solidFill>
                </a:rPr>
                <a:t>Toll-like receptor 4 (TLR4) is integral to an innate immune response and is the receptor for the </a:t>
              </a:r>
              <a:r>
                <a:rPr lang="en-US" sz="1800" dirty="0" err="1">
                  <a:solidFill>
                    <a:srgbClr val="000000"/>
                  </a:solidFill>
                </a:rPr>
                <a:t>endotoxin</a:t>
              </a:r>
              <a:r>
                <a:rPr lang="en-US" sz="1800" dirty="0">
                  <a:solidFill>
                    <a:srgbClr val="000000"/>
                  </a:solidFill>
                </a:rPr>
                <a:t>, </a:t>
              </a:r>
              <a:r>
                <a:rPr lang="en-US" sz="1800" dirty="0" err="1">
                  <a:solidFill>
                    <a:srgbClr val="000000"/>
                  </a:solidFill>
                </a:rPr>
                <a:t>lipopolysaccharide</a:t>
              </a:r>
              <a:r>
                <a:rPr lang="en-US" sz="1800" dirty="0">
                  <a:solidFill>
                    <a:srgbClr val="000000"/>
                  </a:solidFill>
                </a:rPr>
                <a:t> (LPS) produced from the death of gram-negative bacteria in the gut. Data from the </a:t>
              </a:r>
              <a:r>
                <a:rPr lang="en-US" sz="1800" dirty="0" err="1">
                  <a:solidFill>
                    <a:srgbClr val="000000"/>
                  </a:solidFill>
                </a:rPr>
                <a:t>Hulver</a:t>
              </a:r>
              <a:r>
                <a:rPr lang="en-US" sz="1800" dirty="0">
                  <a:solidFill>
                    <a:srgbClr val="000000"/>
                  </a:solidFill>
                </a:rPr>
                <a:t> lab shows low dose treatment with LPS in skeletal muscle cell culture increases glucose oxidation. Additionally, low dose LPS, delivered via </a:t>
              </a:r>
              <a:r>
                <a:rPr lang="en-US" sz="1800" dirty="0" err="1">
                  <a:solidFill>
                    <a:srgbClr val="000000"/>
                  </a:solidFill>
                </a:rPr>
                <a:t>intraperitoneal</a:t>
              </a:r>
              <a:r>
                <a:rPr lang="en-US" sz="1800" dirty="0">
                  <a:solidFill>
                    <a:srgbClr val="000000"/>
                  </a:solidFill>
                </a:rPr>
                <a:t> injections, acutely enhances whole-body glucose tolerance in C57Bl/6 mice. The liver plays an essential role in glucose homeostasis by regulating glucose uptake and release when blood glucose is high or low, respectively. There is evidence to suggest the liver is one of the first tissues affected by LPS treatment. The purpose of this study was to evaluate the role of hepatic glucose metabolism in LPS-mediated glucose clearance. The predicted outcomes were that acute LPS exposure, relative to saline controls would more potently 1) suppress transcription and activity of proteins important for hepatic glucose production, and 2) increase transcription and activity of proteins important for glucose uptake and glycogen synthesis. Methods: wild-type (WT) and over-expressing TLR4 C57B1/6 mice were injected with saline or LPS </a:t>
              </a:r>
              <a:r>
                <a:rPr lang="en-US" sz="1800" dirty="0" smtClean="0">
                  <a:solidFill>
                    <a:srgbClr val="000000"/>
                  </a:solidFill>
                </a:rPr>
                <a:t>(1 </a:t>
              </a:r>
              <a:r>
                <a:rPr lang="en-US" sz="1800" dirty="0" smtClean="0">
                  <a:solidFill>
                    <a:srgbClr val="000000"/>
                  </a:solidFill>
                  <a:sym typeface="Symbol"/>
                </a:rPr>
                <a:t></a:t>
              </a:r>
              <a:r>
                <a:rPr lang="en-US" sz="1800" dirty="0">
                  <a:solidFill>
                    <a:srgbClr val="000000"/>
                  </a:solidFill>
                  <a:sym typeface="Symbol"/>
                </a:rPr>
                <a:t>g</a:t>
              </a:r>
              <a:r>
                <a:rPr lang="en-US" sz="1800" dirty="0" smtClean="0">
                  <a:solidFill>
                    <a:srgbClr val="000000"/>
                  </a:solidFill>
                </a:rPr>
                <a:t>/kg BW, ~0.025 </a:t>
              </a:r>
              <a:r>
                <a:rPr lang="en-US" sz="1800" dirty="0" smtClean="0">
                  <a:solidFill>
                    <a:srgbClr val="000000"/>
                  </a:solidFill>
                  <a:sym typeface="Symbol"/>
                </a:rPr>
                <a:t>g dose</a:t>
              </a:r>
              <a:r>
                <a:rPr lang="en-US" sz="1800" dirty="0" smtClean="0">
                  <a:solidFill>
                    <a:srgbClr val="000000"/>
                  </a:solidFill>
                </a:rPr>
                <a:t>) </a:t>
              </a:r>
              <a:r>
                <a:rPr lang="en-US" sz="1800" dirty="0">
                  <a:solidFill>
                    <a:srgbClr val="000000"/>
                  </a:solidFill>
                </a:rPr>
                <a:t>and glucose (1g/kg BW) four hours post LPS/saline treatment. Mice were euthanized 30 minutes following the injection of glucose and tissues were collected in order to study rate-limiting steps in hepatic </a:t>
              </a:r>
              <a:r>
                <a:rPr lang="en-US" sz="1800" dirty="0" err="1">
                  <a:solidFill>
                    <a:srgbClr val="000000"/>
                  </a:solidFill>
                </a:rPr>
                <a:t>glycolysis</a:t>
              </a:r>
              <a:r>
                <a:rPr lang="en-US" sz="1800" dirty="0">
                  <a:solidFill>
                    <a:srgbClr val="000000"/>
                  </a:solidFill>
                </a:rPr>
                <a:t>, glycogen synthesis and </a:t>
              </a:r>
              <a:r>
                <a:rPr lang="en-US" sz="1800" dirty="0" err="1">
                  <a:solidFill>
                    <a:srgbClr val="000000"/>
                  </a:solidFill>
                </a:rPr>
                <a:t>gluconeogenesis</a:t>
              </a:r>
              <a:r>
                <a:rPr lang="en-US" sz="1800" dirty="0">
                  <a:solidFill>
                    <a:srgbClr val="000000"/>
                  </a:solidFill>
                </a:rPr>
                <a:t> using </a:t>
              </a:r>
              <a:r>
                <a:rPr lang="en-US" sz="1800" dirty="0" err="1">
                  <a:solidFill>
                    <a:srgbClr val="000000"/>
                  </a:solidFill>
                </a:rPr>
                <a:t>rt</a:t>
              </a:r>
              <a:r>
                <a:rPr lang="en-US" sz="1800" dirty="0">
                  <a:solidFill>
                    <a:srgbClr val="000000"/>
                  </a:solidFill>
                </a:rPr>
                <a:t>-PCR and Western Blotting techniques. These studies will provide insight into the role of gut-derived </a:t>
              </a:r>
              <a:r>
                <a:rPr lang="en-US" sz="1800" dirty="0" err="1">
                  <a:solidFill>
                    <a:srgbClr val="000000"/>
                  </a:solidFill>
                </a:rPr>
                <a:t>endotoxin</a:t>
              </a:r>
              <a:r>
                <a:rPr lang="en-US" sz="1800" dirty="0">
                  <a:solidFill>
                    <a:srgbClr val="000000"/>
                  </a:solidFill>
                </a:rPr>
                <a:t> on glucose metabolism in the liver.</a:t>
              </a:r>
            </a:p>
            <a:p>
              <a:endParaRPr lang="en-US" sz="1800" dirty="0">
                <a:solidFill>
                  <a:srgbClr val="000000"/>
                </a:solidFill>
              </a:endParaRPr>
            </a:p>
          </p:txBody>
        </p:sp>
      </p:grpSp>
      <p:grpSp>
        <p:nvGrpSpPr>
          <p:cNvPr id="3" name="Group 13"/>
          <p:cNvGrpSpPr/>
          <p:nvPr/>
        </p:nvGrpSpPr>
        <p:grpSpPr>
          <a:xfrm>
            <a:off x="930011" y="12700000"/>
            <a:ext cx="7875512" cy="16626225"/>
            <a:chOff x="708223" y="16078200"/>
            <a:chExt cx="8269287" cy="22349210"/>
          </a:xfrm>
        </p:grpSpPr>
        <p:sp>
          <p:nvSpPr>
            <p:cNvPr id="15" name="AutoShape 9"/>
            <p:cNvSpPr>
              <a:spLocks noChangeArrowheads="1"/>
            </p:cNvSpPr>
            <p:nvPr/>
          </p:nvSpPr>
          <p:spPr bwMode="auto">
            <a:xfrm>
              <a:off x="708223" y="16078200"/>
              <a:ext cx="8269287" cy="17935769"/>
            </a:xfrm>
            <a:prstGeom prst="roundRect">
              <a:avLst>
                <a:gd name="adj" fmla="val 4870"/>
              </a:avLst>
            </a:prstGeom>
            <a:ln>
              <a:solidFill>
                <a:srgbClr val="800000"/>
              </a:solidFill>
              <a:headEnd/>
              <a:tailEnd/>
            </a:ln>
          </p:spPr>
          <p:style>
            <a:lnRef idx="2">
              <a:schemeClr val="accent6"/>
            </a:lnRef>
            <a:fillRef idx="1">
              <a:schemeClr val="lt1"/>
            </a:fillRef>
            <a:effectRef idx="0">
              <a:schemeClr val="accent6"/>
            </a:effectRef>
            <a:fontRef idx="minor">
              <a:schemeClr val="dk1"/>
            </a:fontRef>
          </p:style>
          <p:txBody>
            <a:bodyPr wrap="none" lIns="88568" tIns="44281" rIns="88568" bIns="44281" anchor="ctr"/>
            <a:lstStyle/>
            <a:p>
              <a:pPr algn="ctr" defTabSz="793308"/>
              <a:endParaRPr lang="en-US" sz="2000" dirty="0">
                <a:solidFill>
                  <a:srgbClr val="CC6600"/>
                </a:solidFill>
                <a:latin typeface="Times New Roman" pitchFamily="18" charset="0"/>
              </a:endParaRPr>
            </a:p>
          </p:txBody>
        </p:sp>
        <p:sp>
          <p:nvSpPr>
            <p:cNvPr id="16" name="Text Box 13"/>
            <p:cNvSpPr txBox="1">
              <a:spLocks noChangeArrowheads="1"/>
            </p:cNvSpPr>
            <p:nvPr/>
          </p:nvSpPr>
          <p:spPr bwMode="auto">
            <a:xfrm>
              <a:off x="2362202" y="16154399"/>
              <a:ext cx="4962526" cy="1154503"/>
            </a:xfrm>
            <a:prstGeom prst="rect">
              <a:avLst/>
            </a:prstGeom>
            <a:noFill/>
            <a:ln w="9525">
              <a:noFill/>
              <a:miter lim="800000"/>
              <a:headEnd/>
              <a:tailEnd/>
            </a:ln>
          </p:spPr>
          <p:txBody>
            <a:bodyPr wrap="square" lIns="88568" tIns="44281" rIns="88568" bIns="44281">
              <a:spAutoFit/>
            </a:bodyPr>
            <a:lstStyle/>
            <a:p>
              <a:pPr algn="ctr" defTabSz="712123">
                <a:spcBef>
                  <a:spcPct val="50000"/>
                </a:spcBef>
              </a:pPr>
              <a:r>
                <a:rPr lang="en-US" sz="5000" b="1" u="sng" dirty="0">
                  <a:solidFill>
                    <a:srgbClr val="800000"/>
                  </a:solidFill>
                </a:rPr>
                <a:t>Introduction</a:t>
              </a:r>
            </a:p>
          </p:txBody>
        </p:sp>
        <p:sp>
          <p:nvSpPr>
            <p:cNvPr id="17" name="Text Box 209"/>
            <p:cNvSpPr txBox="1">
              <a:spLocks noChangeArrowheads="1"/>
            </p:cNvSpPr>
            <p:nvPr/>
          </p:nvSpPr>
          <p:spPr bwMode="auto">
            <a:xfrm>
              <a:off x="1471613" y="17191037"/>
              <a:ext cx="7359651" cy="908099"/>
            </a:xfrm>
            <a:prstGeom prst="rect">
              <a:avLst/>
            </a:prstGeom>
            <a:noFill/>
            <a:ln w="9525">
              <a:noFill/>
              <a:miter lim="800000"/>
              <a:headEnd/>
              <a:tailEnd/>
            </a:ln>
          </p:spPr>
          <p:txBody>
            <a:bodyPr wrap="square" lIns="425189" tIns="212594" rIns="425189" bIns="212594">
              <a:spAutoFit/>
            </a:bodyPr>
            <a:lstStyle/>
            <a:p>
              <a:pPr defTabSz="3423891"/>
              <a:endParaRPr lang="en-US" sz="1600" dirty="0"/>
            </a:p>
          </p:txBody>
        </p:sp>
        <p:sp>
          <p:nvSpPr>
            <p:cNvPr id="18" name="TextBox 17"/>
            <p:cNvSpPr txBox="1"/>
            <p:nvPr/>
          </p:nvSpPr>
          <p:spPr>
            <a:xfrm>
              <a:off x="906465" y="17907001"/>
              <a:ext cx="7924799" cy="20520409"/>
            </a:xfrm>
            <a:prstGeom prst="rect">
              <a:avLst/>
            </a:prstGeom>
            <a:noFill/>
          </p:spPr>
          <p:txBody>
            <a:bodyPr wrap="square" rtlCol="0">
              <a:spAutoFit/>
            </a:bodyPr>
            <a:lstStyle/>
            <a:p>
              <a:pPr marL="307636" indent="-307636" algn="just">
                <a:buFont typeface="Arial"/>
                <a:buChar char="•"/>
              </a:pPr>
              <a:r>
                <a:rPr lang="en-US" sz="2200" dirty="0" err="1"/>
                <a:t>Lipopolysaccharide</a:t>
              </a:r>
              <a:r>
                <a:rPr lang="en-US" sz="2200" dirty="0"/>
                <a:t> (LPS) is produced from the death of gram-negative bacteria in the gut. LPS is released into the blood and activates its receptor, toll-like receptor 4, (TLR4) in metabolic tissues and initiates an inflammatory response.</a:t>
              </a:r>
            </a:p>
            <a:p>
              <a:pPr marL="307636" indent="-307636" algn="just"/>
              <a:endParaRPr lang="en-US" sz="2000" dirty="0"/>
            </a:p>
            <a:p>
              <a:pPr marL="307636" indent="-307636" algn="just">
                <a:buFont typeface="Arial"/>
                <a:buChar char="•"/>
              </a:pPr>
              <a:r>
                <a:rPr lang="en-US" sz="2200" dirty="0"/>
                <a:t>Data from the </a:t>
              </a:r>
              <a:r>
                <a:rPr lang="en-US" sz="2200" dirty="0" err="1"/>
                <a:t>Hulver</a:t>
              </a:r>
              <a:r>
                <a:rPr lang="en-US" sz="2200" dirty="0"/>
                <a:t> lab shows low dose treatment with LPS in skeletal muscle cell culture increases glucose oxidation.</a:t>
              </a:r>
            </a:p>
            <a:p>
              <a:pPr marL="307636" indent="-307636" algn="just"/>
              <a:endParaRPr lang="en-US" sz="2000" dirty="0"/>
            </a:p>
            <a:p>
              <a:pPr marL="307636" indent="-307636" algn="just"/>
              <a:endParaRPr lang="en-US" sz="2000" dirty="0"/>
            </a:p>
            <a:p>
              <a:pPr marL="307636" indent="-307636" algn="just">
                <a:buFont typeface="Arial"/>
                <a:buChar char="•"/>
              </a:pPr>
              <a:endParaRPr lang="en-US" sz="2000" dirty="0"/>
            </a:p>
            <a:p>
              <a:pPr marL="307636" indent="-307636" algn="just"/>
              <a:endParaRPr lang="en-US" sz="2000" dirty="0"/>
            </a:p>
            <a:p>
              <a:pPr marL="307636" indent="-307636" algn="just">
                <a:buFont typeface="Arial"/>
                <a:buChar char="•"/>
              </a:pPr>
              <a:endParaRPr lang="en-US" sz="2000" dirty="0"/>
            </a:p>
            <a:p>
              <a:pPr marL="307636" indent="-307636" algn="just">
                <a:buFont typeface="Arial"/>
                <a:buChar char="•"/>
              </a:pPr>
              <a:endParaRPr lang="en-US" sz="2000" dirty="0"/>
            </a:p>
            <a:p>
              <a:pPr marL="307636" indent="-307636" algn="just">
                <a:buFont typeface="Arial"/>
                <a:buChar char="•"/>
              </a:pPr>
              <a:endParaRPr lang="en-US" sz="2000" dirty="0"/>
            </a:p>
            <a:p>
              <a:pPr marL="307636" indent="-307636" algn="just"/>
              <a:endParaRPr lang="en-US" sz="2000" dirty="0"/>
            </a:p>
            <a:p>
              <a:pPr marL="307636" indent="-307636" algn="just">
                <a:buFont typeface="Arial"/>
                <a:buChar char="•"/>
              </a:pPr>
              <a:endParaRPr lang="en-US" sz="2000" dirty="0"/>
            </a:p>
            <a:p>
              <a:pPr marL="307636" indent="-307636" algn="just"/>
              <a:endParaRPr lang="en-US" sz="2000" dirty="0"/>
            </a:p>
            <a:p>
              <a:pPr marL="307636" indent="-307636" algn="just"/>
              <a:endParaRPr lang="en-US" sz="2000" dirty="0"/>
            </a:p>
            <a:p>
              <a:pPr marL="307636" indent="-307636" algn="just"/>
              <a:endParaRPr lang="en-US" sz="2000" dirty="0"/>
            </a:p>
            <a:p>
              <a:pPr marL="307636" indent="-307636" algn="just">
                <a:buFont typeface="Arial"/>
                <a:buChar char="•"/>
              </a:pPr>
              <a:endParaRPr lang="en-US" sz="2000" dirty="0"/>
            </a:p>
            <a:p>
              <a:pPr marL="307636" indent="-307636" algn="just">
                <a:buFont typeface="Arial"/>
                <a:buChar char="•"/>
              </a:pPr>
              <a:endParaRPr lang="en-US" sz="2000" dirty="0"/>
            </a:p>
            <a:p>
              <a:pPr marL="307636" indent="-307636" algn="just">
                <a:buFont typeface="Arial"/>
                <a:buChar char="•"/>
              </a:pPr>
              <a:endParaRPr lang="en-US" sz="2000" dirty="0"/>
            </a:p>
            <a:p>
              <a:pPr marL="307636" indent="-307636" algn="just"/>
              <a:endParaRPr lang="en-US" sz="2000" dirty="0"/>
            </a:p>
            <a:p>
              <a:pPr marL="307636" indent="-307636" algn="just">
                <a:buFont typeface="Arial"/>
                <a:buChar char="•"/>
              </a:pPr>
              <a:endParaRPr lang="en-US" sz="2000" dirty="0"/>
            </a:p>
            <a:p>
              <a:pPr marL="307636" indent="-307636" algn="just">
                <a:buFont typeface="Arial"/>
                <a:buChar char="•"/>
              </a:pPr>
              <a:endParaRPr lang="en-US" sz="2000" dirty="0"/>
            </a:p>
            <a:p>
              <a:pPr marL="307636" indent="-307636" algn="just">
                <a:buFont typeface="Arial"/>
                <a:buChar char="•"/>
              </a:pPr>
              <a:r>
                <a:rPr lang="en-US" sz="2200" dirty="0"/>
                <a:t>Low dose LPS, delivered by </a:t>
              </a:r>
              <a:r>
                <a:rPr lang="en-US" sz="2200" dirty="0" err="1"/>
                <a:t>intraperitoneal</a:t>
              </a:r>
              <a:r>
                <a:rPr lang="en-US" sz="2200" dirty="0"/>
                <a:t> injection, acutely enhances whole-body glucose tolerance in C57B1/6 mice.</a:t>
              </a:r>
            </a:p>
            <a:p>
              <a:pPr marL="307636" indent="-307636" algn="just">
                <a:buFont typeface="Arial"/>
                <a:buChar char="•"/>
              </a:pPr>
              <a:endParaRPr lang="en-US" sz="2000" dirty="0"/>
            </a:p>
            <a:p>
              <a:pPr marL="307636" indent="-307636" algn="just">
                <a:buFont typeface="Arial"/>
                <a:buChar char="•"/>
              </a:pPr>
              <a:r>
                <a:rPr lang="en-US" sz="2200" dirty="0"/>
                <a:t>The liver is essential in the regulation of glucose homeostasis, and there is evidence to suggest the liver is one of the first tissues affected by LPS.</a:t>
              </a:r>
            </a:p>
            <a:p>
              <a:pPr marL="307636" indent="-307636" algn="just">
                <a:buFont typeface="Arial"/>
                <a:buChar char="•"/>
              </a:pPr>
              <a:endParaRPr lang="en-US" sz="2000" dirty="0"/>
            </a:p>
            <a:p>
              <a:pPr marL="307636" indent="-307636" algn="just">
                <a:buFont typeface="Arial"/>
                <a:buChar char="•"/>
              </a:pPr>
              <a:r>
                <a:rPr lang="en-US" sz="2200" dirty="0"/>
                <a:t>The purpose of this study was to evaluate the role of hepatic glucose metabolism in LPS-mediated glucose clearance.</a:t>
              </a:r>
            </a:p>
            <a:p>
              <a:pPr marL="307636" indent="-307636" algn="just">
                <a:buFont typeface="Arial"/>
                <a:buChar char="•"/>
              </a:pPr>
              <a:endParaRPr lang="en-US" sz="2000" dirty="0"/>
            </a:p>
            <a:p>
              <a:pPr marL="307636" indent="-307636" algn="just">
                <a:buFont typeface="Arial"/>
                <a:buChar char="•"/>
              </a:pPr>
              <a:endParaRPr lang="en-US" sz="20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r>
                <a:rPr lang="en-US" sz="1200" dirty="0"/>
                <a:t>	</a:t>
              </a:r>
              <a:endParaRPr lang="en-US" sz="2000" dirty="0"/>
            </a:p>
            <a:p>
              <a:pPr algn="just"/>
              <a:endParaRPr lang="en-US" sz="2000" dirty="0"/>
            </a:p>
          </p:txBody>
        </p:sp>
        <p:grpSp>
          <p:nvGrpSpPr>
            <p:cNvPr id="4" name="Group 171"/>
            <p:cNvGrpSpPr/>
            <p:nvPr/>
          </p:nvGrpSpPr>
          <p:grpSpPr>
            <a:xfrm>
              <a:off x="2362203" y="22172258"/>
              <a:ext cx="4800600" cy="5697390"/>
              <a:chOff x="2367041" y="22049183"/>
              <a:chExt cx="4648200" cy="5880383"/>
            </a:xfrm>
          </p:grpSpPr>
          <p:pic>
            <p:nvPicPr>
              <p:cNvPr id="20" name="Picture 19" descr="duel label c2c12.pdf"/>
              <p:cNvPicPr>
                <a:picLocks/>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7041" y="22049183"/>
                <a:ext cx="4648200" cy="4267202"/>
              </a:xfrm>
              <a:prstGeom prst="rect">
                <a:avLst/>
              </a:prstGeom>
              <a:ln>
                <a:solidFill>
                  <a:srgbClr val="BC430B"/>
                </a:solidFill>
              </a:ln>
            </p:spPr>
            <p:style>
              <a:lnRef idx="2">
                <a:schemeClr val="accent2"/>
              </a:lnRef>
              <a:fillRef idx="1">
                <a:schemeClr val="lt1"/>
              </a:fillRef>
              <a:effectRef idx="0">
                <a:schemeClr val="accent2"/>
              </a:effectRef>
              <a:fontRef idx="minor">
                <a:schemeClr val="dk1"/>
              </a:fontRef>
            </p:style>
          </p:pic>
          <p:sp>
            <p:nvSpPr>
              <p:cNvPr id="21" name="TextBox 20"/>
              <p:cNvSpPr txBox="1"/>
              <p:nvPr/>
            </p:nvSpPr>
            <p:spPr>
              <a:xfrm>
                <a:off x="2466749" y="26349645"/>
                <a:ext cx="4267198" cy="157992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1700" dirty="0"/>
                  <a:t>C2C12 cells were treated with LPS (50 pg/ml) for 2 hours followed by measures of glucose and fatty acid oxidation using [U-</a:t>
                </a:r>
                <a:r>
                  <a:rPr lang="en-US" sz="1700" baseline="30000" dirty="0"/>
                  <a:t>14</a:t>
                </a:r>
                <a:r>
                  <a:rPr lang="en-US" sz="1700" dirty="0"/>
                  <a:t>C]-glucose and [9,10-</a:t>
                </a:r>
                <a:r>
                  <a:rPr lang="en-US" sz="1700" baseline="30000" dirty="0"/>
                  <a:t>3</a:t>
                </a:r>
                <a:r>
                  <a:rPr lang="en-US" sz="1700" dirty="0"/>
                  <a:t>H]-palmitic acid, respectively.  </a:t>
                </a:r>
              </a:p>
            </p:txBody>
          </p:sp>
        </p:grpSp>
      </p:grpSp>
      <p:sp>
        <p:nvSpPr>
          <p:cNvPr id="346" name="TextBox 345"/>
          <p:cNvSpPr txBox="1"/>
          <p:nvPr/>
        </p:nvSpPr>
        <p:spPr>
          <a:xfrm>
            <a:off x="943428" y="616479"/>
            <a:ext cx="34744895" cy="3233956"/>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lIns="82037" tIns="41018" rIns="82037" bIns="41018" rtlCol="0">
            <a:spAutoFit/>
          </a:bodyPr>
          <a:lstStyle/>
          <a:p>
            <a:pPr algn="ctr"/>
            <a:r>
              <a:rPr lang="en-US" sz="8000" dirty="0">
                <a:solidFill>
                  <a:srgbClr val="800000"/>
                </a:solidFill>
              </a:rPr>
              <a:t>The Role of Hepatic Glucose Metabolism in </a:t>
            </a:r>
            <a:r>
              <a:rPr lang="en-US" sz="8000" dirty="0" smtClean="0">
                <a:solidFill>
                  <a:srgbClr val="800000"/>
                </a:solidFill>
              </a:rPr>
              <a:t>LPS-mediated </a:t>
            </a:r>
            <a:r>
              <a:rPr lang="en-US" sz="8000" dirty="0">
                <a:solidFill>
                  <a:srgbClr val="800000"/>
                </a:solidFill>
              </a:rPr>
              <a:t>Glucose Clearance</a:t>
            </a:r>
          </a:p>
          <a:p>
            <a:pPr algn="ctr" eaLnBrk="0" hangingPunct="0">
              <a:lnSpc>
                <a:spcPct val="90000"/>
              </a:lnSpc>
            </a:pPr>
            <a:r>
              <a:rPr lang="en-US" sz="4800" b="1" dirty="0">
                <a:cs typeface="Times New Roman" pitchFamily="18" charset="0"/>
              </a:rPr>
              <a:t>Shannon Lloyd, Justin </a:t>
            </a:r>
            <a:r>
              <a:rPr lang="en-US" sz="4800" b="1" dirty="0" err="1">
                <a:cs typeface="Times New Roman" pitchFamily="18" charset="0"/>
              </a:rPr>
              <a:t>Resendes</a:t>
            </a:r>
            <a:r>
              <a:rPr lang="en-US" sz="4800" b="1" dirty="0" smtClean="0">
                <a:cs typeface="Times New Roman" pitchFamily="18" charset="0"/>
              </a:rPr>
              <a:t>, Ryan McMillan, </a:t>
            </a:r>
            <a:r>
              <a:rPr lang="en-US" sz="4800" b="1" dirty="0">
                <a:cs typeface="Times New Roman" pitchFamily="18" charset="0"/>
              </a:rPr>
              <a:t>Joey </a:t>
            </a:r>
            <a:r>
              <a:rPr lang="en-US" sz="4800" b="1" dirty="0" smtClean="0">
                <a:cs typeface="Times New Roman" pitchFamily="18" charset="0"/>
              </a:rPr>
              <a:t>Stevens, </a:t>
            </a:r>
            <a:r>
              <a:rPr lang="en-US" sz="4800" b="1" dirty="0">
                <a:cs typeface="Times New Roman" pitchFamily="18" charset="0"/>
              </a:rPr>
              <a:t>and Matthew </a:t>
            </a:r>
            <a:r>
              <a:rPr lang="en-US" sz="4800" b="1" dirty="0" err="1">
                <a:cs typeface="Times New Roman" pitchFamily="18" charset="0"/>
              </a:rPr>
              <a:t>Hulver</a:t>
            </a:r>
            <a:endParaRPr lang="en-US" sz="4800" b="1" dirty="0"/>
          </a:p>
          <a:p>
            <a:pPr algn="ctr" eaLnBrk="0" hangingPunct="0">
              <a:lnSpc>
                <a:spcPct val="90000"/>
              </a:lnSpc>
            </a:pPr>
            <a:r>
              <a:rPr lang="en-US" sz="2800" b="1" dirty="0"/>
              <a:t>Department of Human Nutrition, Foods, and Exercise</a:t>
            </a:r>
          </a:p>
          <a:p>
            <a:pPr algn="ctr" eaLnBrk="0" hangingPunct="0">
              <a:lnSpc>
                <a:spcPct val="90000"/>
              </a:lnSpc>
            </a:pPr>
            <a:r>
              <a:rPr lang="en-US" sz="2800" b="1" dirty="0"/>
              <a:t>Metabolic </a:t>
            </a:r>
            <a:r>
              <a:rPr lang="en-US" sz="2800" b="1" dirty="0" err="1"/>
              <a:t>Phenotyping</a:t>
            </a:r>
            <a:r>
              <a:rPr lang="en-US" sz="2800" b="1" dirty="0"/>
              <a:t> Core, Virginia Tech, Blacksburg,</a:t>
            </a:r>
            <a:r>
              <a:rPr lang="en-US" sz="2800" b="1" dirty="0" smtClean="0"/>
              <a:t> VA</a:t>
            </a:r>
          </a:p>
          <a:p>
            <a:pPr algn="ctr" eaLnBrk="0" hangingPunct="0">
              <a:lnSpc>
                <a:spcPct val="90000"/>
              </a:lnSpc>
            </a:pPr>
            <a:endParaRPr lang="en-US" sz="2800" b="1" dirty="0" smtClean="0"/>
          </a:p>
        </p:txBody>
      </p:sp>
      <p:grpSp>
        <p:nvGrpSpPr>
          <p:cNvPr id="512" name="Group 511"/>
          <p:cNvGrpSpPr/>
          <p:nvPr/>
        </p:nvGrpSpPr>
        <p:grpSpPr>
          <a:xfrm>
            <a:off x="9060657" y="4049859"/>
            <a:ext cx="8900103" cy="11754463"/>
            <a:chOff x="11321143" y="17036679"/>
            <a:chExt cx="10450286" cy="14443445"/>
          </a:xfrm>
        </p:grpSpPr>
        <p:sp>
          <p:nvSpPr>
            <p:cNvPr id="334" name="AutoShape 48"/>
            <p:cNvSpPr>
              <a:spLocks noChangeArrowheads="1"/>
            </p:cNvSpPr>
            <p:nvPr/>
          </p:nvSpPr>
          <p:spPr bwMode="auto">
            <a:xfrm>
              <a:off x="11321143" y="17221203"/>
              <a:ext cx="10450286" cy="14258921"/>
            </a:xfrm>
            <a:prstGeom prst="roundRect">
              <a:avLst>
                <a:gd name="adj" fmla="val 4056"/>
              </a:avLst>
            </a:prstGeom>
            <a:ln>
              <a:solidFill>
                <a:srgbClr val="800000"/>
              </a:solidFill>
              <a:headEnd/>
              <a:tailEnd/>
            </a:ln>
          </p:spPr>
          <p:style>
            <a:lnRef idx="2">
              <a:schemeClr val="accent2"/>
            </a:lnRef>
            <a:fillRef idx="1">
              <a:schemeClr val="lt1"/>
            </a:fillRef>
            <a:effectRef idx="0">
              <a:schemeClr val="accent2"/>
            </a:effectRef>
            <a:fontRef idx="minor">
              <a:schemeClr val="dk1"/>
            </a:fontRef>
          </p:style>
          <p:txBody>
            <a:bodyPr wrap="none" lIns="95357" tIns="47674" rIns="95357" bIns="47674" anchor="ctr"/>
            <a:lstStyle/>
            <a:p>
              <a:pPr algn="ctr" defTabSz="793308"/>
              <a:endParaRPr lang="en-US" sz="2000" dirty="0">
                <a:solidFill>
                  <a:srgbClr val="CC6600"/>
                </a:solidFill>
                <a:latin typeface="Times New Roman" pitchFamily="18" charset="0"/>
              </a:endParaRPr>
            </a:p>
          </p:txBody>
        </p:sp>
        <p:sp>
          <p:nvSpPr>
            <p:cNvPr id="336" name="TextBox 12"/>
            <p:cNvSpPr txBox="1">
              <a:spLocks noChangeArrowheads="1"/>
            </p:cNvSpPr>
            <p:nvPr/>
          </p:nvSpPr>
          <p:spPr bwMode="auto">
            <a:xfrm>
              <a:off x="12037787" y="17036679"/>
              <a:ext cx="8949874" cy="1162460"/>
            </a:xfrm>
            <a:prstGeom prst="rect">
              <a:avLst/>
            </a:prstGeom>
            <a:noFill/>
            <a:ln w="9525">
              <a:noFill/>
              <a:miter lim="800000"/>
              <a:headEnd/>
              <a:tailEnd/>
            </a:ln>
          </p:spPr>
          <p:txBody>
            <a:bodyPr wrap="square" lIns="83453" tIns="41726" rIns="83453" bIns="41726">
              <a:spAutoFit/>
            </a:bodyPr>
            <a:lstStyle/>
            <a:p>
              <a:pPr algn="ctr"/>
              <a:r>
                <a:rPr lang="en-US" sz="5000" b="1" u="sng" dirty="0">
                  <a:solidFill>
                    <a:srgbClr val="800000"/>
                  </a:solidFill>
                </a:rPr>
                <a:t>Preliminary</a:t>
              </a:r>
              <a:r>
                <a:rPr lang="en-US" sz="5600" b="1" u="sng" dirty="0">
                  <a:solidFill>
                    <a:srgbClr val="800000"/>
                  </a:solidFill>
                </a:rPr>
                <a:t> Data</a:t>
              </a:r>
            </a:p>
          </p:txBody>
        </p:sp>
        <p:pic>
          <p:nvPicPr>
            <p:cNvPr id="337" name="Picture 336"/>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739392" y="19097628"/>
              <a:ext cx="5486400" cy="3739968"/>
            </a:xfrm>
            <a:prstGeom prst="rect">
              <a:avLst/>
            </a:prstGeom>
            <a:ln>
              <a:solidFill>
                <a:srgbClr val="BC430B"/>
              </a:solidFill>
            </a:ln>
          </p:spPr>
        </p:pic>
        <p:sp>
          <p:nvSpPr>
            <p:cNvPr id="339" name="TextBox 338"/>
            <p:cNvSpPr txBox="1"/>
            <p:nvPr/>
          </p:nvSpPr>
          <p:spPr>
            <a:xfrm>
              <a:off x="12366175" y="23064788"/>
              <a:ext cx="8621486" cy="2845078"/>
            </a:xfrm>
            <a:prstGeom prst="rect">
              <a:avLst/>
            </a:prstGeom>
            <a:noFill/>
          </p:spPr>
          <p:txBody>
            <a:bodyPr wrap="square" lIns="98448" tIns="49224" rIns="98448" bIns="49224" rtlCol="0">
              <a:spAutoFit/>
            </a:bodyPr>
            <a:lstStyle/>
            <a:p>
              <a:pPr algn="just"/>
              <a:r>
                <a:rPr lang="en-US" sz="2000" dirty="0"/>
                <a:t>Glucose tolerance tests were performed in C57bl/6 mice with skeletal muscle-specific knock-out of TLR4, 4hrs post LPS injection </a:t>
              </a:r>
              <a:r>
                <a:rPr lang="en-US" sz="2000" dirty="0" smtClean="0"/>
                <a:t>(</a:t>
              </a:r>
              <a:r>
                <a:rPr lang="en-US" sz="2000" dirty="0" smtClean="0">
                  <a:solidFill>
                    <a:srgbClr val="000000"/>
                  </a:solidFill>
                </a:rPr>
                <a:t>1</a:t>
              </a:r>
              <a:r>
                <a:rPr lang="en-US" sz="2000" dirty="0" smtClean="0"/>
                <a:t> </a:t>
              </a:r>
              <a:r>
                <a:rPr lang="en-US" sz="2000" dirty="0"/>
                <a:t>μg/kg BW). Top figures represent glucose clearance data from WT and KO mice treated with either saline or LPS while bottom is comparison of Saline </a:t>
              </a:r>
              <a:r>
                <a:rPr lang="en-US" sz="2000" dirty="0" err="1"/>
                <a:t>vs</a:t>
              </a:r>
              <a:r>
                <a:rPr lang="en-US" sz="2000" dirty="0"/>
                <a:t> LPS treatment groups independent of genotype.</a:t>
              </a:r>
            </a:p>
            <a:p>
              <a:pPr algn="just"/>
              <a:endParaRPr lang="en-US" sz="2000" dirty="0"/>
            </a:p>
          </p:txBody>
        </p:sp>
        <p:pic>
          <p:nvPicPr>
            <p:cNvPr id="331" name="Picture 330"/>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641628" y="25893790"/>
              <a:ext cx="5538143" cy="3169977"/>
            </a:xfrm>
            <a:prstGeom prst="rect">
              <a:avLst/>
            </a:prstGeom>
            <a:ln>
              <a:solidFill>
                <a:srgbClr val="BC430B"/>
              </a:solidFill>
            </a:ln>
          </p:spPr>
        </p:pic>
        <p:sp>
          <p:nvSpPr>
            <p:cNvPr id="332" name="TextBox 331"/>
            <p:cNvSpPr txBox="1"/>
            <p:nvPr/>
          </p:nvSpPr>
          <p:spPr>
            <a:xfrm>
              <a:off x="12346085" y="29353530"/>
              <a:ext cx="8568117" cy="1256703"/>
            </a:xfrm>
            <a:prstGeom prst="rect">
              <a:avLst/>
            </a:prstGeom>
            <a:noFill/>
          </p:spPr>
          <p:txBody>
            <a:bodyPr wrap="square" lIns="98448" tIns="49224" rIns="98448" bIns="49224" rtlCol="0">
              <a:spAutoFit/>
            </a:bodyPr>
            <a:lstStyle/>
            <a:p>
              <a:pPr algn="just"/>
              <a:r>
                <a:rPr lang="en-US" sz="2000" dirty="0"/>
                <a:t>Four hours post low dose </a:t>
              </a:r>
              <a:r>
                <a:rPr lang="en-US" sz="2000" dirty="0" smtClean="0"/>
                <a:t>(1 </a:t>
              </a:r>
              <a:r>
                <a:rPr lang="en-US" sz="2000" dirty="0"/>
                <a:t>μg/kg BW) LPS injection, mice were given a glucose injection (1g/kg BW) and sacrificed 30 </a:t>
              </a:r>
              <a:r>
                <a:rPr lang="en-US" sz="2000" dirty="0" err="1"/>
                <a:t>mins</a:t>
              </a:r>
              <a:r>
                <a:rPr lang="en-US" sz="2000" dirty="0"/>
                <a:t> later. Blood was collected and insulin measured.</a:t>
              </a:r>
            </a:p>
          </p:txBody>
        </p:sp>
      </p:grpSp>
      <p:grpSp>
        <p:nvGrpSpPr>
          <p:cNvPr id="515" name="Group 514"/>
          <p:cNvGrpSpPr/>
          <p:nvPr/>
        </p:nvGrpSpPr>
        <p:grpSpPr>
          <a:xfrm>
            <a:off x="18380383" y="10077505"/>
            <a:ext cx="8126860" cy="15965433"/>
            <a:chOff x="32177290" y="4908413"/>
            <a:chExt cx="10634009" cy="18177242"/>
          </a:xfrm>
        </p:grpSpPr>
        <p:sp>
          <p:nvSpPr>
            <p:cNvPr id="333" name="AutoShape 22"/>
            <p:cNvSpPr>
              <a:spLocks noChangeArrowheads="1"/>
            </p:cNvSpPr>
            <p:nvPr/>
          </p:nvSpPr>
          <p:spPr bwMode="auto">
            <a:xfrm>
              <a:off x="32177290" y="4908413"/>
              <a:ext cx="10634009" cy="18177242"/>
            </a:xfrm>
            <a:custGeom>
              <a:avLst/>
              <a:gdLst>
                <a:gd name="connsiteX0" fmla="*/ 0 w 11688643"/>
                <a:gd name="connsiteY0" fmla="*/ 578216 h 11201400"/>
                <a:gd name="connsiteX1" fmla="*/ 578216 w 11688643"/>
                <a:gd name="connsiteY1" fmla="*/ 0 h 11201400"/>
                <a:gd name="connsiteX2" fmla="*/ 11110427 w 11688643"/>
                <a:gd name="connsiteY2" fmla="*/ 0 h 11201400"/>
                <a:gd name="connsiteX3" fmla="*/ 11688643 w 11688643"/>
                <a:gd name="connsiteY3" fmla="*/ 578216 h 11201400"/>
                <a:gd name="connsiteX4" fmla="*/ 11688643 w 11688643"/>
                <a:gd name="connsiteY4" fmla="*/ 10623184 h 11201400"/>
                <a:gd name="connsiteX5" fmla="*/ 11110427 w 11688643"/>
                <a:gd name="connsiteY5" fmla="*/ 11201400 h 11201400"/>
                <a:gd name="connsiteX6" fmla="*/ 578216 w 11688643"/>
                <a:gd name="connsiteY6" fmla="*/ 11201400 h 11201400"/>
                <a:gd name="connsiteX7" fmla="*/ 0 w 11688643"/>
                <a:gd name="connsiteY7" fmla="*/ 10623184 h 11201400"/>
                <a:gd name="connsiteX8" fmla="*/ 0 w 11688643"/>
                <a:gd name="connsiteY8" fmla="*/ 578216 h 1120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8643" h="11201400">
                  <a:moveTo>
                    <a:pt x="0" y="578216"/>
                  </a:moveTo>
                  <a:cubicBezTo>
                    <a:pt x="0" y="258876"/>
                    <a:pt x="258876" y="0"/>
                    <a:pt x="578216" y="0"/>
                  </a:cubicBezTo>
                  <a:lnTo>
                    <a:pt x="11110427" y="0"/>
                  </a:lnTo>
                  <a:cubicBezTo>
                    <a:pt x="11429767" y="0"/>
                    <a:pt x="11688643" y="258876"/>
                    <a:pt x="11688643" y="578216"/>
                  </a:cubicBezTo>
                  <a:lnTo>
                    <a:pt x="11688643" y="10623184"/>
                  </a:lnTo>
                  <a:cubicBezTo>
                    <a:pt x="11688643" y="10942524"/>
                    <a:pt x="11429767" y="11201400"/>
                    <a:pt x="11110427" y="11201400"/>
                  </a:cubicBezTo>
                  <a:lnTo>
                    <a:pt x="578216" y="11201400"/>
                  </a:lnTo>
                  <a:cubicBezTo>
                    <a:pt x="258876" y="11201400"/>
                    <a:pt x="0" y="10942524"/>
                    <a:pt x="0" y="10623184"/>
                  </a:cubicBezTo>
                  <a:lnTo>
                    <a:pt x="0" y="578216"/>
                  </a:lnTo>
                  <a:close/>
                </a:path>
              </a:pathLst>
            </a:custGeom>
            <a:ln>
              <a:solidFill>
                <a:srgbClr val="800000"/>
              </a:solidFill>
              <a:headEnd/>
              <a:tailEnd/>
            </a:ln>
          </p:spPr>
          <p:style>
            <a:lnRef idx="2">
              <a:schemeClr val="accent2"/>
            </a:lnRef>
            <a:fillRef idx="1">
              <a:schemeClr val="lt1"/>
            </a:fillRef>
            <a:effectRef idx="0">
              <a:schemeClr val="accent2"/>
            </a:effectRef>
            <a:fontRef idx="minor">
              <a:schemeClr val="dk1"/>
            </a:fontRef>
          </p:style>
          <p:txBody>
            <a:bodyPr wrap="none" lIns="95357" tIns="47674" rIns="95357" bIns="47674" anchor="ctr"/>
            <a:lstStyle/>
            <a:p>
              <a:pPr algn="ctr" defTabSz="793308"/>
              <a:endParaRPr lang="en-US" sz="2000" dirty="0">
                <a:solidFill>
                  <a:srgbClr val="CC6600"/>
                </a:solidFill>
                <a:latin typeface="Times New Roman" pitchFamily="18" charset="0"/>
              </a:endParaRPr>
            </a:p>
          </p:txBody>
        </p:sp>
        <p:grpSp>
          <p:nvGrpSpPr>
            <p:cNvPr id="284" name="Group 233"/>
            <p:cNvGrpSpPr/>
            <p:nvPr/>
          </p:nvGrpSpPr>
          <p:grpSpPr>
            <a:xfrm>
              <a:off x="35315478" y="18342943"/>
              <a:ext cx="4095218" cy="3580705"/>
              <a:chOff x="19050000" y="11738875"/>
              <a:chExt cx="7161388" cy="4353720"/>
            </a:xfrm>
          </p:grpSpPr>
          <p:grpSp>
            <p:nvGrpSpPr>
              <p:cNvPr id="292" name="Group 231"/>
              <p:cNvGrpSpPr/>
              <p:nvPr/>
            </p:nvGrpSpPr>
            <p:grpSpPr>
              <a:xfrm>
                <a:off x="19050000" y="11963407"/>
                <a:ext cx="2362200" cy="4128689"/>
                <a:chOff x="18516600" y="11658607"/>
                <a:chExt cx="2362200" cy="4128689"/>
              </a:xfrm>
            </p:grpSpPr>
            <p:sp>
              <p:nvSpPr>
                <p:cNvPr id="298" name="Curved Right Arrow 297"/>
                <p:cNvSpPr/>
                <p:nvPr/>
              </p:nvSpPr>
              <p:spPr bwMode="auto">
                <a:xfrm>
                  <a:off x="19354801" y="11658607"/>
                  <a:ext cx="1219200" cy="4128689"/>
                </a:xfrm>
                <a:prstGeom prst="curvedRightArrow">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99" name="TextBox 298"/>
                <p:cNvSpPr txBox="1"/>
                <p:nvPr/>
              </p:nvSpPr>
              <p:spPr>
                <a:xfrm>
                  <a:off x="18516600" y="13335002"/>
                  <a:ext cx="2362200" cy="852128"/>
                </a:xfrm>
                <a:prstGeom prst="rect">
                  <a:avLst/>
                </a:prstGeom>
                <a:solidFill>
                  <a:srgbClr val="C4832C"/>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700" b="1" dirty="0" smtClean="0"/>
                    <a:t>Glycogen </a:t>
                  </a:r>
                  <a:r>
                    <a:rPr lang="en-US" sz="1700" b="1" dirty="0" err="1" smtClean="0"/>
                    <a:t>Synthase</a:t>
                  </a:r>
                  <a:endParaRPr lang="en-US" sz="1700" b="1" dirty="0"/>
                </a:p>
              </p:txBody>
            </p:sp>
          </p:grpSp>
          <p:grpSp>
            <p:nvGrpSpPr>
              <p:cNvPr id="293" name="Group 230"/>
              <p:cNvGrpSpPr/>
              <p:nvPr/>
            </p:nvGrpSpPr>
            <p:grpSpPr>
              <a:xfrm>
                <a:off x="22631403" y="11939544"/>
                <a:ext cx="3579985" cy="4153051"/>
                <a:chOff x="23469603" y="11710944"/>
                <a:chExt cx="3579985" cy="4153051"/>
              </a:xfrm>
            </p:grpSpPr>
            <p:sp>
              <p:nvSpPr>
                <p:cNvPr id="296" name="Curved Right Arrow 295"/>
                <p:cNvSpPr/>
                <p:nvPr/>
              </p:nvSpPr>
              <p:spPr bwMode="auto">
                <a:xfrm rot="10800000">
                  <a:off x="24231600" y="11710944"/>
                  <a:ext cx="1219200" cy="4153051"/>
                </a:xfrm>
                <a:prstGeom prst="curvedRightArrow">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97" name="TextBox 296"/>
                <p:cNvSpPr txBox="1"/>
                <p:nvPr/>
              </p:nvSpPr>
              <p:spPr>
                <a:xfrm>
                  <a:off x="23469603" y="13335008"/>
                  <a:ext cx="3579985" cy="852128"/>
                </a:xfrm>
                <a:prstGeom prst="rect">
                  <a:avLst/>
                </a:prstGeom>
                <a:solidFill>
                  <a:srgbClr val="C4832C"/>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700" b="1" dirty="0" smtClean="0"/>
                    <a:t>Glycogen </a:t>
                  </a:r>
                  <a:r>
                    <a:rPr lang="en-US" sz="1700" b="1" dirty="0" err="1" smtClean="0"/>
                    <a:t>Phosphorylase</a:t>
                  </a:r>
                  <a:endParaRPr lang="en-US" sz="1700" b="1" dirty="0"/>
                </a:p>
              </p:txBody>
            </p:sp>
          </p:grpSp>
          <p:sp>
            <p:nvSpPr>
              <p:cNvPr id="294" name="TextBox 293"/>
              <p:cNvSpPr txBox="1"/>
              <p:nvPr/>
            </p:nvSpPr>
            <p:spPr>
              <a:xfrm>
                <a:off x="21107402" y="15643031"/>
                <a:ext cx="2153356" cy="447367"/>
              </a:xfrm>
              <a:prstGeom prst="rect">
                <a:avLst/>
              </a:prstGeom>
              <a:noFill/>
            </p:spPr>
            <p:txBody>
              <a:bodyPr wrap="square" rtlCol="0">
                <a:spAutoFit/>
              </a:bodyPr>
              <a:lstStyle/>
              <a:p>
                <a:pPr algn="ctr"/>
                <a:r>
                  <a:rPr lang="en-US" sz="1500" b="1" dirty="0" smtClean="0"/>
                  <a:t>Glycogen</a:t>
                </a:r>
                <a:endParaRPr lang="en-US" sz="1500" b="1" dirty="0"/>
              </a:p>
            </p:txBody>
          </p:sp>
          <p:sp>
            <p:nvSpPr>
              <p:cNvPr id="295" name="TextBox 294"/>
              <p:cNvSpPr txBox="1"/>
              <p:nvPr/>
            </p:nvSpPr>
            <p:spPr>
              <a:xfrm>
                <a:off x="21031201" y="11738875"/>
                <a:ext cx="2362200" cy="447367"/>
              </a:xfrm>
              <a:prstGeom prst="rect">
                <a:avLst/>
              </a:prstGeom>
              <a:noFill/>
            </p:spPr>
            <p:txBody>
              <a:bodyPr wrap="square" rtlCol="0">
                <a:spAutoFit/>
              </a:bodyPr>
              <a:lstStyle/>
              <a:p>
                <a:pPr algn="ctr"/>
                <a:r>
                  <a:rPr lang="en-US" sz="1500" b="1" dirty="0" smtClean="0"/>
                  <a:t>G-1-P</a:t>
                </a:r>
                <a:endParaRPr lang="en-US" sz="1500" b="1" dirty="0"/>
              </a:p>
            </p:txBody>
          </p:sp>
        </p:grpSp>
        <p:cxnSp>
          <p:nvCxnSpPr>
            <p:cNvPr id="286" name="Straight Arrow Connector 285"/>
            <p:cNvCxnSpPr/>
            <p:nvPr/>
          </p:nvCxnSpPr>
          <p:spPr bwMode="auto">
            <a:xfrm rot="16200000" flipH="1">
              <a:off x="34684862" y="19300222"/>
              <a:ext cx="689376" cy="3975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7" name="Straight Arrow Connector 286"/>
            <p:cNvCxnSpPr/>
            <p:nvPr/>
          </p:nvCxnSpPr>
          <p:spPr bwMode="auto">
            <a:xfrm rot="5400000">
              <a:off x="39212933" y="19100119"/>
              <a:ext cx="746062" cy="7410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8" name="TextBox 287"/>
            <p:cNvSpPr txBox="1"/>
            <p:nvPr/>
          </p:nvSpPr>
          <p:spPr>
            <a:xfrm>
              <a:off x="32945340" y="18507983"/>
              <a:ext cx="2028337" cy="700830"/>
            </a:xfrm>
            <a:prstGeom prst="rect">
              <a:avLst/>
            </a:prstGeom>
            <a:solidFill>
              <a:srgbClr val="C4832C"/>
            </a:solidFill>
            <a:ln>
              <a:noFill/>
            </a:ln>
          </p:spPr>
          <p:txBody>
            <a:bodyPr wrap="square" rtlCol="0">
              <a:spAutoFit/>
            </a:bodyPr>
            <a:lstStyle/>
            <a:p>
              <a:pPr algn="ctr"/>
              <a:r>
                <a:rPr lang="en-US" sz="1700" b="1" dirty="0" err="1" smtClean="0"/>
                <a:t>Phosphorylase</a:t>
              </a:r>
              <a:r>
                <a:rPr lang="en-US" sz="1700" b="1" dirty="0" smtClean="0"/>
                <a:t> </a:t>
              </a:r>
              <a:r>
                <a:rPr lang="en-US" sz="1700" b="1" dirty="0" err="1" smtClean="0"/>
                <a:t>Kinase</a:t>
              </a:r>
              <a:endParaRPr lang="en-US" sz="1700" b="1" dirty="0"/>
            </a:p>
          </p:txBody>
        </p:sp>
        <p:sp>
          <p:nvSpPr>
            <p:cNvPr id="289" name="TextBox 288"/>
            <p:cNvSpPr txBox="1"/>
            <p:nvPr/>
          </p:nvSpPr>
          <p:spPr>
            <a:xfrm>
              <a:off x="39956505" y="18389742"/>
              <a:ext cx="2048519" cy="700830"/>
            </a:xfrm>
            <a:prstGeom prst="rect">
              <a:avLst/>
            </a:prstGeom>
            <a:solidFill>
              <a:srgbClr val="C4832C"/>
            </a:solidFill>
          </p:spPr>
          <p:txBody>
            <a:bodyPr wrap="square" rtlCol="0">
              <a:spAutoFit/>
            </a:bodyPr>
            <a:lstStyle/>
            <a:p>
              <a:pPr algn="ctr"/>
              <a:r>
                <a:rPr lang="en-US" sz="1700" b="1" dirty="0" err="1" smtClean="0"/>
                <a:t>Phosphorylase</a:t>
              </a:r>
              <a:r>
                <a:rPr lang="en-US" sz="1700" b="1" dirty="0" smtClean="0"/>
                <a:t> </a:t>
              </a:r>
              <a:r>
                <a:rPr lang="en-US" sz="1700" b="1" dirty="0" err="1" smtClean="0"/>
                <a:t>Kinase</a:t>
              </a:r>
              <a:endParaRPr lang="en-US" sz="1700" b="1" dirty="0"/>
            </a:p>
          </p:txBody>
        </p:sp>
        <p:sp>
          <p:nvSpPr>
            <p:cNvPr id="290" name="Plus 289"/>
            <p:cNvSpPr/>
            <p:nvPr/>
          </p:nvSpPr>
          <p:spPr bwMode="auto">
            <a:xfrm>
              <a:off x="39302569" y="18965187"/>
              <a:ext cx="305023" cy="501364"/>
            </a:xfrm>
            <a:prstGeom prst="mathPlus">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91" name="Minus 290"/>
            <p:cNvSpPr/>
            <p:nvPr/>
          </p:nvSpPr>
          <p:spPr bwMode="auto">
            <a:xfrm>
              <a:off x="35054032" y="19154314"/>
              <a:ext cx="261448" cy="501364"/>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grpSp>
          <p:nvGrpSpPr>
            <p:cNvPr id="316" name="Group 315"/>
            <p:cNvGrpSpPr/>
            <p:nvPr/>
          </p:nvGrpSpPr>
          <p:grpSpPr>
            <a:xfrm>
              <a:off x="32370539" y="7191728"/>
              <a:ext cx="9634483" cy="9636535"/>
              <a:chOff x="32370539" y="6420705"/>
              <a:chExt cx="9634483" cy="9636535"/>
            </a:xfrm>
          </p:grpSpPr>
          <p:cxnSp>
            <p:nvCxnSpPr>
              <p:cNvPr id="252" name="Straight Arrow Connector 251"/>
              <p:cNvCxnSpPr/>
              <p:nvPr/>
            </p:nvCxnSpPr>
            <p:spPr bwMode="auto">
              <a:xfrm rot="5400000">
                <a:off x="34379481" y="7413676"/>
                <a:ext cx="1418679" cy="1194"/>
              </a:xfrm>
              <a:prstGeom prst="straightConnector1">
                <a:avLst/>
              </a:prstGeom>
              <a:solidFill>
                <a:schemeClr val="accent1"/>
              </a:solidFill>
              <a:ln w="9525" cap="flat" cmpd="sng" algn="ctr">
                <a:solidFill>
                  <a:schemeClr val="tx1"/>
                </a:solidFill>
                <a:prstDash val="dash"/>
                <a:round/>
                <a:headEnd type="arrow"/>
                <a:tailEnd type="arrow"/>
              </a:ln>
              <a:effectLst/>
            </p:spPr>
          </p:cxnSp>
          <p:sp>
            <p:nvSpPr>
              <p:cNvPr id="253" name="TextBox 252"/>
              <p:cNvSpPr txBox="1"/>
              <p:nvPr/>
            </p:nvSpPr>
            <p:spPr>
              <a:xfrm>
                <a:off x="33023230" y="9040102"/>
                <a:ext cx="920129" cy="402977"/>
              </a:xfrm>
              <a:prstGeom prst="rect">
                <a:avLst/>
              </a:prstGeom>
              <a:solidFill>
                <a:srgbClr val="C4832C"/>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700" b="1" dirty="0" err="1" smtClean="0"/>
                  <a:t>Gckr</a:t>
                </a:r>
                <a:endParaRPr lang="en-US" sz="1700" b="1" dirty="0"/>
              </a:p>
            </p:txBody>
          </p:sp>
          <p:sp>
            <p:nvSpPr>
              <p:cNvPr id="254" name="TextBox 253"/>
              <p:cNvSpPr txBox="1"/>
              <p:nvPr/>
            </p:nvSpPr>
            <p:spPr>
              <a:xfrm>
                <a:off x="35947918" y="9040102"/>
                <a:ext cx="2256465" cy="367935"/>
              </a:xfrm>
              <a:prstGeom prst="rect">
                <a:avLst/>
              </a:prstGeom>
              <a:noFill/>
            </p:spPr>
            <p:txBody>
              <a:bodyPr wrap="square" rtlCol="0">
                <a:spAutoFit/>
              </a:bodyPr>
              <a:lstStyle/>
              <a:p>
                <a:r>
                  <a:rPr lang="en-US" sz="1500" b="1" dirty="0" smtClean="0"/>
                  <a:t>G-6-Phosphatase</a:t>
                </a:r>
                <a:endParaRPr lang="en-US" sz="1500" b="1" dirty="0"/>
              </a:p>
            </p:txBody>
          </p:sp>
          <p:sp>
            <p:nvSpPr>
              <p:cNvPr id="255" name="TextBox 254"/>
              <p:cNvSpPr txBox="1"/>
              <p:nvPr/>
            </p:nvSpPr>
            <p:spPr>
              <a:xfrm>
                <a:off x="33427899" y="11575239"/>
                <a:ext cx="572731" cy="332895"/>
              </a:xfrm>
              <a:prstGeom prst="rect">
                <a:avLst/>
              </a:prstGeom>
              <a:noFill/>
            </p:spPr>
            <p:txBody>
              <a:bodyPr wrap="square" rtlCol="0">
                <a:spAutoFit/>
              </a:bodyPr>
              <a:lstStyle/>
              <a:p>
                <a:r>
                  <a:rPr lang="en-US" sz="1300" b="1" dirty="0" smtClean="0"/>
                  <a:t>PFK</a:t>
                </a:r>
                <a:endParaRPr lang="en-US" sz="1300" b="1" dirty="0"/>
              </a:p>
            </p:txBody>
          </p:sp>
          <p:sp>
            <p:nvSpPr>
              <p:cNvPr id="256" name="TextBox 255"/>
              <p:cNvSpPr txBox="1"/>
              <p:nvPr/>
            </p:nvSpPr>
            <p:spPr>
              <a:xfrm>
                <a:off x="35947918" y="11433241"/>
                <a:ext cx="3083845" cy="367935"/>
              </a:xfrm>
              <a:prstGeom prst="rect">
                <a:avLst/>
              </a:prstGeom>
              <a:noFill/>
            </p:spPr>
            <p:txBody>
              <a:bodyPr wrap="square" rtlCol="0">
                <a:spAutoFit/>
              </a:bodyPr>
              <a:lstStyle/>
              <a:p>
                <a:r>
                  <a:rPr lang="en-US" sz="1500" b="1" dirty="0" smtClean="0"/>
                  <a:t>F-1,6-Bisphosphatase </a:t>
                </a:r>
                <a:endParaRPr lang="en-US" sz="1500" b="1" dirty="0"/>
              </a:p>
            </p:txBody>
          </p:sp>
          <p:grpSp>
            <p:nvGrpSpPr>
              <p:cNvPr id="315" name="Group 314"/>
              <p:cNvGrpSpPr/>
              <p:nvPr/>
            </p:nvGrpSpPr>
            <p:grpSpPr>
              <a:xfrm>
                <a:off x="32370539" y="8785170"/>
                <a:ext cx="6184622" cy="7272070"/>
                <a:chOff x="32370539" y="8785170"/>
                <a:chExt cx="6184622" cy="7272070"/>
              </a:xfrm>
            </p:grpSpPr>
            <p:sp>
              <p:nvSpPr>
                <p:cNvPr id="281" name="Curved Right Arrow 280"/>
                <p:cNvSpPr/>
                <p:nvPr/>
              </p:nvSpPr>
              <p:spPr bwMode="auto">
                <a:xfrm rot="10800000">
                  <a:off x="35146094" y="8785170"/>
                  <a:ext cx="744551" cy="750154"/>
                </a:xfrm>
                <a:prstGeom prst="curvedRightArrow">
                  <a:avLst>
                    <a:gd name="adj1" fmla="val 25000"/>
                    <a:gd name="adj2" fmla="val 50000"/>
                    <a:gd name="adj3" fmla="val 25000"/>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82" name="Curved Right Arrow 281"/>
                <p:cNvSpPr/>
                <p:nvPr/>
              </p:nvSpPr>
              <p:spPr bwMode="auto">
                <a:xfrm>
                  <a:off x="34115177" y="8879749"/>
                  <a:ext cx="744551" cy="750154"/>
                </a:xfrm>
                <a:prstGeom prst="curvedRightArrow">
                  <a:avLst>
                    <a:gd name="adj1" fmla="val 25000"/>
                    <a:gd name="adj2" fmla="val 50000"/>
                    <a:gd name="adj3" fmla="val 25000"/>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79" name="Curved Right Arrow 278"/>
                <p:cNvSpPr/>
                <p:nvPr/>
              </p:nvSpPr>
              <p:spPr bwMode="auto">
                <a:xfrm rot="10800000">
                  <a:off x="35203367" y="10818611"/>
                  <a:ext cx="744551" cy="1763776"/>
                </a:xfrm>
                <a:prstGeom prst="curvedRightArrow">
                  <a:avLst>
                    <a:gd name="adj1" fmla="val 25000"/>
                    <a:gd name="adj2" fmla="val 50000"/>
                    <a:gd name="adj3" fmla="val 25000"/>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80" name="Curved Right Arrow 279"/>
                <p:cNvSpPr/>
                <p:nvPr/>
              </p:nvSpPr>
              <p:spPr bwMode="auto">
                <a:xfrm>
                  <a:off x="34172450" y="10899118"/>
                  <a:ext cx="744551" cy="1763776"/>
                </a:xfrm>
                <a:prstGeom prst="curvedRightArrow">
                  <a:avLst>
                    <a:gd name="adj1" fmla="val 25000"/>
                    <a:gd name="adj2" fmla="val 50000"/>
                    <a:gd name="adj3" fmla="val 25000"/>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69" name="Curved Right Arrow 268"/>
                <p:cNvSpPr/>
                <p:nvPr/>
              </p:nvSpPr>
              <p:spPr bwMode="auto">
                <a:xfrm>
                  <a:off x="33326446" y="13487017"/>
                  <a:ext cx="801823" cy="2369520"/>
                </a:xfrm>
                <a:prstGeom prst="curvedRightArrow">
                  <a:avLst>
                    <a:gd name="adj1" fmla="val 25000"/>
                    <a:gd name="adj2" fmla="val 50000"/>
                    <a:gd name="adj3" fmla="val 25000"/>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70" name="Curved Right Arrow 269"/>
                <p:cNvSpPr/>
                <p:nvPr/>
              </p:nvSpPr>
              <p:spPr bwMode="auto">
                <a:xfrm rot="10800000">
                  <a:off x="36266582" y="14768882"/>
                  <a:ext cx="744551" cy="1087654"/>
                </a:xfrm>
                <a:prstGeom prst="curvedRightArrow">
                  <a:avLst>
                    <a:gd name="adj1" fmla="val 25000"/>
                    <a:gd name="adj2" fmla="val 50000"/>
                    <a:gd name="adj3" fmla="val 25000"/>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71" name="Curved Right Arrow 270"/>
                <p:cNvSpPr/>
                <p:nvPr/>
              </p:nvSpPr>
              <p:spPr bwMode="auto">
                <a:xfrm rot="10800000">
                  <a:off x="36266582" y="13467617"/>
                  <a:ext cx="744551" cy="1069386"/>
                </a:xfrm>
                <a:prstGeom prst="curvedRightArrow">
                  <a:avLst>
                    <a:gd name="adj1" fmla="val 25000"/>
                    <a:gd name="adj2" fmla="val 50000"/>
                    <a:gd name="adj3" fmla="val 25000"/>
                  </a:avLst>
                </a:prstGeom>
                <a:solidFill>
                  <a:srgbClr val="9800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72" name="TextBox 271"/>
                <p:cNvSpPr txBox="1"/>
                <p:nvPr/>
              </p:nvSpPr>
              <p:spPr>
                <a:xfrm>
                  <a:off x="32370539" y="14432957"/>
                  <a:ext cx="801824" cy="402977"/>
                </a:xfrm>
                <a:prstGeom prst="rect">
                  <a:avLst/>
                </a:prstGeom>
                <a:solidFill>
                  <a:srgbClr val="C4832C"/>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700" b="1" dirty="0" err="1" smtClean="0"/>
                    <a:t>Pklr</a:t>
                  </a:r>
                  <a:endParaRPr lang="en-US" sz="1700" b="1" dirty="0"/>
                </a:p>
              </p:txBody>
            </p:sp>
            <p:sp>
              <p:nvSpPr>
                <p:cNvPr id="273" name="TextBox 272"/>
                <p:cNvSpPr txBox="1"/>
                <p:nvPr/>
              </p:nvSpPr>
              <p:spPr>
                <a:xfrm>
                  <a:off x="37043313" y="15017164"/>
                  <a:ext cx="1511848" cy="630747"/>
                </a:xfrm>
                <a:prstGeom prst="rect">
                  <a:avLst/>
                </a:prstGeom>
                <a:noFill/>
              </p:spPr>
              <p:txBody>
                <a:bodyPr wrap="square" rtlCol="0">
                  <a:spAutoFit/>
                </a:bodyPr>
                <a:lstStyle/>
                <a:p>
                  <a:r>
                    <a:rPr lang="en-US" sz="1500" b="1" dirty="0" err="1" smtClean="0"/>
                    <a:t>Pyruvate</a:t>
                  </a:r>
                  <a:r>
                    <a:rPr lang="en-US" sz="1500" b="1" dirty="0" smtClean="0"/>
                    <a:t> </a:t>
                  </a:r>
                  <a:r>
                    <a:rPr lang="en-US" sz="1500" b="1" dirty="0" err="1" smtClean="0"/>
                    <a:t>Carboxylase</a:t>
                  </a:r>
                  <a:endParaRPr lang="en-US" sz="1500" b="1" dirty="0"/>
                </a:p>
              </p:txBody>
            </p:sp>
            <p:sp>
              <p:nvSpPr>
                <p:cNvPr id="275" name="TextBox 274"/>
                <p:cNvSpPr txBox="1"/>
                <p:nvPr/>
              </p:nvSpPr>
              <p:spPr>
                <a:xfrm>
                  <a:off x="37063205" y="13931553"/>
                  <a:ext cx="1320364" cy="402977"/>
                </a:xfrm>
                <a:prstGeom prst="rect">
                  <a:avLst/>
                </a:prstGeom>
                <a:solidFill>
                  <a:srgbClr val="C4832C"/>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700" b="1" dirty="0" smtClean="0"/>
                    <a:t>PEPCK</a:t>
                  </a:r>
                  <a:endParaRPr lang="en-US" sz="1700" b="1" dirty="0"/>
                </a:p>
              </p:txBody>
            </p:sp>
            <p:sp>
              <p:nvSpPr>
                <p:cNvPr id="276" name="TextBox 275"/>
                <p:cNvSpPr txBox="1"/>
                <p:nvPr/>
              </p:nvSpPr>
              <p:spPr>
                <a:xfrm>
                  <a:off x="34401541" y="15689305"/>
                  <a:ext cx="1489104" cy="367935"/>
                </a:xfrm>
                <a:prstGeom prst="rect">
                  <a:avLst/>
                </a:prstGeom>
                <a:noFill/>
              </p:spPr>
              <p:txBody>
                <a:bodyPr wrap="square" rtlCol="0">
                  <a:spAutoFit/>
                </a:bodyPr>
                <a:lstStyle/>
                <a:p>
                  <a:pPr algn="ctr"/>
                  <a:r>
                    <a:rPr lang="en-US" sz="1500" b="1" dirty="0" err="1" smtClean="0"/>
                    <a:t>Pyruvate</a:t>
                  </a:r>
                  <a:endParaRPr lang="en-US" sz="1500" b="1" dirty="0"/>
                </a:p>
              </p:txBody>
            </p:sp>
            <p:sp>
              <p:nvSpPr>
                <p:cNvPr id="277" name="TextBox 276"/>
                <p:cNvSpPr txBox="1"/>
                <p:nvPr/>
              </p:nvSpPr>
              <p:spPr>
                <a:xfrm>
                  <a:off x="34093705" y="13287575"/>
                  <a:ext cx="2219322" cy="332895"/>
                </a:xfrm>
                <a:prstGeom prst="rect">
                  <a:avLst/>
                </a:prstGeom>
                <a:noFill/>
              </p:spPr>
              <p:txBody>
                <a:bodyPr wrap="square" rtlCol="0">
                  <a:spAutoFit/>
                </a:bodyPr>
                <a:lstStyle/>
                <a:p>
                  <a:r>
                    <a:rPr lang="en-US" sz="1300" b="1" dirty="0" err="1" smtClean="0"/>
                    <a:t>Phosphoenolpyruvate</a:t>
                  </a:r>
                  <a:endParaRPr lang="en-US" sz="1300" b="1" dirty="0"/>
                </a:p>
              </p:txBody>
            </p:sp>
          </p:grpSp>
          <p:cxnSp>
            <p:nvCxnSpPr>
              <p:cNvPr id="260" name="Straight Arrow Connector 259"/>
              <p:cNvCxnSpPr/>
              <p:nvPr/>
            </p:nvCxnSpPr>
            <p:spPr bwMode="auto">
              <a:xfrm rot="5400000">
                <a:off x="34666894" y="13017457"/>
                <a:ext cx="614761" cy="119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61" name="Straight Arrow Connector 260"/>
              <p:cNvCxnSpPr/>
              <p:nvPr/>
            </p:nvCxnSpPr>
            <p:spPr bwMode="auto">
              <a:xfrm rot="5400000">
                <a:off x="34548671" y="10203744"/>
                <a:ext cx="851207" cy="1194"/>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62" name="Block Arc 261"/>
              <p:cNvSpPr/>
              <p:nvPr/>
            </p:nvSpPr>
            <p:spPr bwMode="auto">
              <a:xfrm>
                <a:off x="34745182" y="8217698"/>
                <a:ext cx="575762" cy="642045"/>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63" name="Stored Data 262"/>
              <p:cNvSpPr/>
              <p:nvPr/>
            </p:nvSpPr>
            <p:spPr bwMode="auto">
              <a:xfrm rot="5400000">
                <a:off x="34994242" y="5810131"/>
                <a:ext cx="189157" cy="3207298"/>
              </a:xfrm>
              <a:prstGeom prst="flowChartOnlineStorage">
                <a:avLst/>
              </a:prstGeom>
              <a:solidFill>
                <a:srgbClr val="FFF8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64" name="Oval 263"/>
              <p:cNvSpPr/>
              <p:nvPr/>
            </p:nvSpPr>
            <p:spPr bwMode="auto">
              <a:xfrm>
                <a:off x="34687908" y="7130044"/>
                <a:ext cx="744551" cy="614761"/>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65" name="Block Arc 264"/>
              <p:cNvSpPr/>
              <p:nvPr/>
            </p:nvSpPr>
            <p:spPr bwMode="auto">
              <a:xfrm>
                <a:off x="34802455" y="6420705"/>
                <a:ext cx="575762" cy="642045"/>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266" name="TextBox 265"/>
              <p:cNvSpPr txBox="1"/>
              <p:nvPr/>
            </p:nvSpPr>
            <p:spPr>
              <a:xfrm>
                <a:off x="35375188" y="6562572"/>
                <a:ext cx="1317282" cy="332895"/>
              </a:xfrm>
              <a:prstGeom prst="rect">
                <a:avLst/>
              </a:prstGeom>
              <a:noFill/>
            </p:spPr>
            <p:txBody>
              <a:bodyPr wrap="square" rtlCol="0">
                <a:spAutoFit/>
              </a:bodyPr>
              <a:lstStyle/>
              <a:p>
                <a:r>
                  <a:rPr lang="en-US" sz="1300" b="1" dirty="0" smtClean="0"/>
                  <a:t>Glucose</a:t>
                </a:r>
                <a:endParaRPr lang="en-US" sz="1300" b="1" dirty="0"/>
              </a:p>
            </p:txBody>
          </p:sp>
          <p:sp>
            <p:nvSpPr>
              <p:cNvPr id="268" name="TextBox 267"/>
              <p:cNvSpPr txBox="1"/>
              <p:nvPr/>
            </p:nvSpPr>
            <p:spPr>
              <a:xfrm>
                <a:off x="33599718" y="6880359"/>
                <a:ext cx="1088191" cy="402977"/>
              </a:xfrm>
              <a:prstGeom prst="rect">
                <a:avLst/>
              </a:prstGeom>
              <a:solidFill>
                <a:srgbClr val="C4832C"/>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700" b="1" dirty="0" smtClean="0"/>
                  <a:t>Glut2</a:t>
                </a:r>
                <a:endParaRPr lang="en-US" sz="1700" b="1" dirty="0"/>
              </a:p>
            </p:txBody>
          </p:sp>
          <p:sp>
            <p:nvSpPr>
              <p:cNvPr id="250" name="TextBox 249"/>
              <p:cNvSpPr txBox="1"/>
              <p:nvPr/>
            </p:nvSpPr>
            <p:spPr>
              <a:xfrm>
                <a:off x="38441178" y="7744806"/>
                <a:ext cx="3563844" cy="5238707"/>
              </a:xfrm>
              <a:prstGeom prst="rect">
                <a:avLst/>
              </a:prstGeom>
              <a:noFill/>
              <a:ln>
                <a:solidFill>
                  <a:srgbClr val="BC430B"/>
                </a:solidFill>
              </a:ln>
            </p:spPr>
            <p:txBody>
              <a:bodyPr wrap="square" rtlCol="0">
                <a:spAutoFit/>
              </a:bodyPr>
              <a:lstStyle/>
              <a:p>
                <a:pPr algn="ctr"/>
                <a:endParaRPr lang="en-US" sz="2000" b="1" dirty="0" smtClean="0"/>
              </a:p>
              <a:p>
                <a:pPr algn="ctr"/>
                <a:r>
                  <a:rPr lang="en-US" sz="2300" b="1" u="sng" dirty="0" smtClean="0"/>
                  <a:t>mRNA </a:t>
                </a:r>
                <a:r>
                  <a:rPr lang="en-US" sz="2300" b="1" u="sng" dirty="0"/>
                  <a:t>and Protein:</a:t>
                </a:r>
              </a:p>
              <a:p>
                <a:pPr algn="ctr">
                  <a:buFont typeface="Arial"/>
                  <a:buChar char="•"/>
                </a:pPr>
                <a:r>
                  <a:rPr lang="en-US" sz="2300" dirty="0"/>
                  <a:t> Glut2</a:t>
                </a:r>
              </a:p>
              <a:p>
                <a:pPr algn="ctr">
                  <a:buFont typeface="Arial"/>
                  <a:buChar char="•"/>
                </a:pPr>
                <a:r>
                  <a:rPr lang="en-US" sz="2300" dirty="0"/>
                  <a:t> </a:t>
                </a:r>
                <a:r>
                  <a:rPr lang="en-US" sz="2300" dirty="0" err="1"/>
                  <a:t>Pyruvate</a:t>
                </a:r>
                <a:r>
                  <a:rPr lang="en-US" sz="2300" dirty="0"/>
                  <a:t> </a:t>
                </a:r>
                <a:r>
                  <a:rPr lang="en-US" sz="2300" dirty="0" err="1" smtClean="0"/>
                  <a:t>Kinase</a:t>
                </a:r>
                <a:r>
                  <a:rPr lang="en-US" sz="2300" dirty="0" smtClean="0"/>
                  <a:t> (</a:t>
                </a:r>
                <a:r>
                  <a:rPr lang="en-US" sz="2300" dirty="0" err="1" smtClean="0"/>
                  <a:t>Pklr</a:t>
                </a:r>
                <a:r>
                  <a:rPr lang="en-US" sz="2300" dirty="0" smtClean="0"/>
                  <a:t>)</a:t>
                </a:r>
              </a:p>
              <a:p>
                <a:pPr algn="ctr">
                  <a:buFont typeface="Arial"/>
                  <a:buChar char="•"/>
                </a:pPr>
                <a:r>
                  <a:rPr lang="en-US" sz="2300" dirty="0"/>
                  <a:t>PEPCK</a:t>
                </a:r>
              </a:p>
              <a:p>
                <a:pPr algn="ctr">
                  <a:buFont typeface="Arial"/>
                  <a:buChar char="•"/>
                </a:pPr>
                <a:r>
                  <a:rPr lang="en-US" sz="2300" dirty="0"/>
                  <a:t> Glycogen </a:t>
                </a:r>
                <a:r>
                  <a:rPr lang="en-US" sz="2300" dirty="0" err="1"/>
                  <a:t>Synthase</a:t>
                </a:r>
                <a:endParaRPr lang="en-US" sz="2300" dirty="0"/>
              </a:p>
              <a:p>
                <a:pPr algn="ctr">
                  <a:buFont typeface="Arial"/>
                  <a:buChar char="•"/>
                </a:pPr>
                <a:r>
                  <a:rPr lang="en-US" sz="2300" dirty="0" smtClean="0"/>
                  <a:t> GSK</a:t>
                </a:r>
              </a:p>
              <a:p>
                <a:pPr algn="ctr">
                  <a:buFont typeface="Arial"/>
                  <a:buChar char="•"/>
                </a:pPr>
                <a:r>
                  <a:rPr lang="en-US" sz="2300" dirty="0"/>
                  <a:t> Glycogen </a:t>
                </a:r>
                <a:r>
                  <a:rPr lang="en-US" sz="2300" dirty="0" err="1"/>
                  <a:t>Phosphorylase</a:t>
                </a:r>
                <a:endParaRPr lang="en-US" sz="2300" dirty="0"/>
              </a:p>
              <a:p>
                <a:pPr algn="ctr">
                  <a:buFont typeface="Arial"/>
                  <a:buChar char="•"/>
                </a:pPr>
                <a:r>
                  <a:rPr lang="en-US" sz="2300" dirty="0"/>
                  <a:t> </a:t>
                </a:r>
                <a:r>
                  <a:rPr lang="en-US" sz="2300" dirty="0" err="1"/>
                  <a:t>Phosphorylase</a:t>
                </a:r>
                <a:r>
                  <a:rPr lang="en-US" sz="2300" dirty="0"/>
                  <a:t> </a:t>
                </a:r>
                <a:r>
                  <a:rPr lang="en-US" sz="2300" dirty="0" err="1" smtClean="0"/>
                  <a:t>Kinase</a:t>
                </a:r>
                <a:endParaRPr lang="en-US" sz="2300" dirty="0" smtClean="0"/>
              </a:p>
              <a:p>
                <a:pPr algn="ctr"/>
                <a:endParaRPr lang="en-US" sz="2000" dirty="0"/>
              </a:p>
            </p:txBody>
          </p:sp>
        </p:grpSp>
        <p:sp>
          <p:nvSpPr>
            <p:cNvPr id="302" name="TextBox 301"/>
            <p:cNvSpPr txBox="1"/>
            <p:nvPr/>
          </p:nvSpPr>
          <p:spPr>
            <a:xfrm>
              <a:off x="33427900" y="21410453"/>
              <a:ext cx="1402872" cy="402977"/>
            </a:xfrm>
            <a:prstGeom prst="rect">
              <a:avLst/>
            </a:prstGeom>
            <a:solidFill>
              <a:srgbClr val="C4832C"/>
            </a:solidFill>
            <a:ln>
              <a:noFill/>
            </a:ln>
          </p:spPr>
          <p:txBody>
            <a:bodyPr wrap="square" rtlCol="0">
              <a:spAutoFit/>
            </a:bodyPr>
            <a:lstStyle/>
            <a:p>
              <a:pPr algn="ctr"/>
              <a:r>
                <a:rPr lang="en-US" sz="1700" b="1" dirty="0" smtClean="0"/>
                <a:t>GSK</a:t>
              </a:r>
              <a:endParaRPr lang="en-US" sz="1700" b="1" dirty="0"/>
            </a:p>
          </p:txBody>
        </p:sp>
        <p:cxnSp>
          <p:nvCxnSpPr>
            <p:cNvPr id="303" name="Straight Arrow Connector 302"/>
            <p:cNvCxnSpPr/>
            <p:nvPr/>
          </p:nvCxnSpPr>
          <p:spPr bwMode="auto">
            <a:xfrm rot="5400000" flipH="1" flipV="1">
              <a:off x="34558384" y="20701966"/>
              <a:ext cx="1029480" cy="4847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6" name="Minus 305"/>
            <p:cNvSpPr/>
            <p:nvPr/>
          </p:nvSpPr>
          <p:spPr bwMode="auto">
            <a:xfrm>
              <a:off x="34757319" y="20680263"/>
              <a:ext cx="261448" cy="501364"/>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308" name="TextBox 307"/>
            <p:cNvSpPr txBox="1"/>
            <p:nvPr/>
          </p:nvSpPr>
          <p:spPr>
            <a:xfrm>
              <a:off x="39956505" y="21459062"/>
              <a:ext cx="1318496" cy="402977"/>
            </a:xfrm>
            <a:prstGeom prst="rect">
              <a:avLst/>
            </a:prstGeom>
            <a:solidFill>
              <a:srgbClr val="C4832C"/>
            </a:solidFill>
          </p:spPr>
          <p:txBody>
            <a:bodyPr wrap="square" rtlCol="0">
              <a:spAutoFit/>
            </a:bodyPr>
            <a:lstStyle/>
            <a:p>
              <a:pPr algn="ctr"/>
              <a:r>
                <a:rPr lang="en-US" sz="1700" b="1" dirty="0" smtClean="0"/>
                <a:t>GSK</a:t>
              </a:r>
              <a:endParaRPr lang="en-US" sz="1700" b="1" dirty="0"/>
            </a:p>
          </p:txBody>
        </p:sp>
        <p:cxnSp>
          <p:nvCxnSpPr>
            <p:cNvPr id="309" name="Straight Arrow Connector 308"/>
            <p:cNvCxnSpPr/>
            <p:nvPr/>
          </p:nvCxnSpPr>
          <p:spPr bwMode="auto">
            <a:xfrm rot="16200000" flipV="1">
              <a:off x="39125258" y="20627816"/>
              <a:ext cx="921411" cy="74108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2" name="Plus 311"/>
            <p:cNvSpPr/>
            <p:nvPr/>
          </p:nvSpPr>
          <p:spPr bwMode="auto">
            <a:xfrm>
              <a:off x="39651481" y="20580471"/>
              <a:ext cx="305023" cy="501364"/>
            </a:xfrm>
            <a:prstGeom prst="mathPlus">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0249" fontAlgn="base">
                <a:spcBef>
                  <a:spcPct val="0"/>
                </a:spcBef>
                <a:spcAft>
                  <a:spcPct val="0"/>
                </a:spcAft>
              </a:pPr>
              <a:endParaRPr lang="en-US" sz="8200" dirty="0">
                <a:latin typeface="Arial" pitchFamily="-108" charset="0"/>
              </a:endParaRPr>
            </a:p>
          </p:txBody>
        </p:sp>
        <p:sp>
          <p:nvSpPr>
            <p:cNvPr id="314" name="TextBox 313"/>
            <p:cNvSpPr txBox="1"/>
            <p:nvPr/>
          </p:nvSpPr>
          <p:spPr>
            <a:xfrm>
              <a:off x="32945340" y="5044005"/>
              <a:ext cx="9400316" cy="981162"/>
            </a:xfrm>
            <a:prstGeom prst="rect">
              <a:avLst/>
            </a:prstGeom>
            <a:noFill/>
          </p:spPr>
          <p:txBody>
            <a:bodyPr wrap="square" rtlCol="0">
              <a:spAutoFit/>
            </a:bodyPr>
            <a:lstStyle/>
            <a:p>
              <a:pPr algn="ctr"/>
              <a:r>
                <a:rPr lang="en-US" sz="5000" b="1" u="sng" dirty="0" smtClean="0">
                  <a:solidFill>
                    <a:srgbClr val="800000"/>
                  </a:solidFill>
                </a:rPr>
                <a:t>Endpoint</a:t>
              </a:r>
              <a:r>
                <a:rPr lang="en-US" sz="4800" b="1" u="sng" dirty="0" smtClean="0">
                  <a:solidFill>
                    <a:srgbClr val="800000"/>
                  </a:solidFill>
                </a:rPr>
                <a:t> Measures</a:t>
              </a:r>
              <a:endParaRPr lang="en-US" sz="4800" b="1" u="sng" dirty="0">
                <a:solidFill>
                  <a:srgbClr val="800000"/>
                </a:solidFill>
              </a:endParaRPr>
            </a:p>
          </p:txBody>
        </p:sp>
      </p:grpSp>
      <p:grpSp>
        <p:nvGrpSpPr>
          <p:cNvPr id="335" name="Group 334"/>
          <p:cNvGrpSpPr/>
          <p:nvPr/>
        </p:nvGrpSpPr>
        <p:grpSpPr>
          <a:xfrm>
            <a:off x="9060657" y="16131554"/>
            <a:ext cx="8961973" cy="9911385"/>
            <a:chOff x="11176870" y="19357864"/>
            <a:chExt cx="10450286" cy="12100325"/>
          </a:xfrm>
        </p:grpSpPr>
        <p:sp>
          <p:nvSpPr>
            <p:cNvPr id="237" name="AutoShape 22"/>
            <p:cNvSpPr>
              <a:spLocks noChangeArrowheads="1"/>
            </p:cNvSpPr>
            <p:nvPr/>
          </p:nvSpPr>
          <p:spPr bwMode="auto">
            <a:xfrm>
              <a:off x="11176870" y="19357864"/>
              <a:ext cx="10450286" cy="12100325"/>
            </a:xfrm>
            <a:prstGeom prst="roundRect">
              <a:avLst>
                <a:gd name="adj" fmla="val 5162"/>
              </a:avLst>
            </a:prstGeom>
            <a:ln>
              <a:solidFill>
                <a:srgbClr val="800000"/>
              </a:solidFill>
              <a:headEnd/>
              <a:tailEnd/>
            </a:ln>
          </p:spPr>
          <p:style>
            <a:lnRef idx="2">
              <a:schemeClr val="accent2"/>
            </a:lnRef>
            <a:fillRef idx="1">
              <a:schemeClr val="lt1"/>
            </a:fillRef>
            <a:effectRef idx="0">
              <a:schemeClr val="accent2"/>
            </a:effectRef>
            <a:fontRef idx="minor">
              <a:schemeClr val="dk1"/>
            </a:fontRef>
          </p:style>
          <p:txBody>
            <a:bodyPr wrap="none" lIns="88568" tIns="44281" rIns="88568" bIns="44281" anchor="ctr"/>
            <a:lstStyle/>
            <a:p>
              <a:pPr algn="just" defTabSz="793308"/>
              <a:endParaRPr lang="en-US" sz="2000" dirty="0">
                <a:solidFill>
                  <a:srgbClr val="CC6600"/>
                </a:solidFill>
                <a:latin typeface="Times New Roman" pitchFamily="18" charset="0"/>
              </a:endParaRPr>
            </a:p>
          </p:txBody>
        </p:sp>
        <p:grpSp>
          <p:nvGrpSpPr>
            <p:cNvPr id="511" name="Group 510"/>
            <p:cNvGrpSpPr/>
            <p:nvPr/>
          </p:nvGrpSpPr>
          <p:grpSpPr>
            <a:xfrm>
              <a:off x="11648132" y="19516141"/>
              <a:ext cx="9554236" cy="11114934"/>
              <a:chOff x="12039927" y="4880204"/>
              <a:chExt cx="9554236" cy="11114934"/>
            </a:xfrm>
          </p:grpSpPr>
          <p:grpSp>
            <p:nvGrpSpPr>
              <p:cNvPr id="510" name="Group 509"/>
              <p:cNvGrpSpPr/>
              <p:nvPr/>
            </p:nvGrpSpPr>
            <p:grpSpPr>
              <a:xfrm>
                <a:off x="12251687" y="4880204"/>
                <a:ext cx="9342476" cy="5217147"/>
                <a:chOff x="12251687" y="4880204"/>
                <a:chExt cx="9342476" cy="5217147"/>
              </a:xfrm>
            </p:grpSpPr>
            <p:sp>
              <p:nvSpPr>
                <p:cNvPr id="238" name="TextBox 14"/>
                <p:cNvSpPr txBox="1">
                  <a:spLocks noChangeArrowheads="1"/>
                </p:cNvSpPr>
                <p:nvPr/>
              </p:nvSpPr>
              <p:spPr bwMode="auto">
                <a:xfrm>
                  <a:off x="14530052" y="4880204"/>
                  <a:ext cx="5795558" cy="1034928"/>
                </a:xfrm>
                <a:prstGeom prst="rect">
                  <a:avLst/>
                </a:prstGeom>
                <a:noFill/>
                <a:ln w="9525">
                  <a:noFill/>
                  <a:miter lim="800000"/>
                  <a:headEnd/>
                  <a:tailEnd/>
                </a:ln>
              </p:spPr>
              <p:txBody>
                <a:bodyPr wrap="square" lIns="77513" tIns="38756" rIns="77513" bIns="38756">
                  <a:spAutoFit/>
                </a:bodyPr>
                <a:lstStyle/>
                <a:p>
                  <a:r>
                    <a:rPr lang="en-US" sz="5000" b="1" u="sng" dirty="0">
                      <a:solidFill>
                        <a:srgbClr val="800000"/>
                      </a:solidFill>
                    </a:rPr>
                    <a:t>Hypothesis</a:t>
                  </a:r>
                  <a:endParaRPr lang="en-US" sz="5600" b="1" u="sng" dirty="0">
                    <a:solidFill>
                      <a:srgbClr val="800000"/>
                    </a:solidFill>
                  </a:endParaRPr>
                </a:p>
              </p:txBody>
            </p:sp>
            <p:sp>
              <p:nvSpPr>
                <p:cNvPr id="241" name="TextBox 240"/>
                <p:cNvSpPr txBox="1"/>
                <p:nvPr/>
              </p:nvSpPr>
              <p:spPr>
                <a:xfrm>
                  <a:off x="13378077" y="9047870"/>
                  <a:ext cx="8216086" cy="1014524"/>
                </a:xfrm>
                <a:prstGeom prst="rect">
                  <a:avLst/>
                </a:prstGeom>
                <a:noFill/>
              </p:spPr>
              <p:txBody>
                <a:bodyPr wrap="square" rtlCol="0">
                  <a:spAutoFit/>
                </a:bodyPr>
                <a:lstStyle/>
                <a:p>
                  <a:r>
                    <a:rPr lang="en-US" sz="2400" dirty="0"/>
                    <a:t>transcription and activity of proteins important for hepatic glucose clearance.</a:t>
                  </a:r>
                </a:p>
              </p:txBody>
            </p:sp>
            <p:sp>
              <p:nvSpPr>
                <p:cNvPr id="242" name="Up Arrow 241"/>
                <p:cNvSpPr/>
                <p:nvPr/>
              </p:nvSpPr>
              <p:spPr bwMode="auto">
                <a:xfrm>
                  <a:off x="12419544" y="7654400"/>
                  <a:ext cx="690929" cy="801530"/>
                </a:xfrm>
                <a:prstGeom prst="upArrow">
                  <a:avLst/>
                </a:prstGeom>
                <a:solidFill>
                  <a:srgbClr val="760319"/>
                </a:solidFill>
                <a:ln w="9525" cap="flat" cmpd="sng" algn="ctr">
                  <a:solidFill>
                    <a:schemeClr val="tx1"/>
                  </a:solidFill>
                  <a:prstDash val="solid"/>
                  <a:round/>
                  <a:headEnd type="none" w="med" len="med"/>
                  <a:tailEnd type="none" w="med" len="med"/>
                </a:ln>
                <a:effectLst/>
              </p:spPr>
            </p:sp>
            <p:sp>
              <p:nvSpPr>
                <p:cNvPr id="243" name="TextBox 242"/>
                <p:cNvSpPr txBox="1"/>
                <p:nvPr/>
              </p:nvSpPr>
              <p:spPr>
                <a:xfrm>
                  <a:off x="13393929" y="7543799"/>
                  <a:ext cx="7451432" cy="1014524"/>
                </a:xfrm>
                <a:prstGeom prst="rect">
                  <a:avLst/>
                </a:prstGeom>
                <a:noFill/>
              </p:spPr>
              <p:txBody>
                <a:bodyPr wrap="square" rtlCol="0">
                  <a:spAutoFit/>
                </a:bodyPr>
                <a:lstStyle/>
                <a:p>
                  <a:r>
                    <a:rPr lang="en-US" sz="2400" dirty="0"/>
                    <a:t>transcription and activity of proteins important for glucose uptake and glycogen synthesis.</a:t>
                  </a:r>
                </a:p>
              </p:txBody>
            </p:sp>
            <p:sp>
              <p:nvSpPr>
                <p:cNvPr id="143" name="TextBox 142"/>
                <p:cNvSpPr txBox="1"/>
                <p:nvPr/>
              </p:nvSpPr>
              <p:spPr>
                <a:xfrm>
                  <a:off x="12251687" y="6655461"/>
                  <a:ext cx="8935752" cy="1014524"/>
                </a:xfrm>
                <a:prstGeom prst="rect">
                  <a:avLst/>
                </a:prstGeom>
                <a:noFill/>
              </p:spPr>
              <p:txBody>
                <a:bodyPr wrap="square" rtlCol="0">
                  <a:spAutoFit/>
                </a:bodyPr>
                <a:lstStyle/>
                <a:p>
                  <a:r>
                    <a:rPr lang="en-US" sz="2400" dirty="0"/>
                    <a:t>Acute LPS exposure, relative to saline controls would:</a:t>
                  </a:r>
                </a:p>
                <a:p>
                  <a:endParaRPr lang="en-US" sz="2400" dirty="0"/>
                </a:p>
              </p:txBody>
            </p:sp>
            <p:sp>
              <p:nvSpPr>
                <p:cNvPr id="352" name="Up Arrow 351"/>
                <p:cNvSpPr/>
                <p:nvPr/>
              </p:nvSpPr>
              <p:spPr bwMode="auto">
                <a:xfrm rot="10800000">
                  <a:off x="12409716" y="9295821"/>
                  <a:ext cx="690929" cy="801530"/>
                </a:xfrm>
                <a:prstGeom prst="upArrow">
                  <a:avLst/>
                </a:prstGeom>
                <a:solidFill>
                  <a:srgbClr val="BC430B"/>
                </a:solidFill>
                <a:ln w="9525" cap="flat" cmpd="sng" algn="ctr">
                  <a:solidFill>
                    <a:schemeClr val="tx1"/>
                  </a:solidFill>
                  <a:prstDash val="solid"/>
                  <a:round/>
                  <a:headEnd type="none" w="med" len="med"/>
                  <a:tailEnd type="none" w="med" len="med"/>
                </a:ln>
                <a:effectLst/>
              </p:spPr>
            </p:sp>
          </p:grpSp>
          <p:grpSp>
            <p:nvGrpSpPr>
              <p:cNvPr id="498" name="Group 497"/>
              <p:cNvGrpSpPr/>
              <p:nvPr/>
            </p:nvGrpSpPr>
            <p:grpSpPr>
              <a:xfrm>
                <a:off x="12039927" y="10523129"/>
                <a:ext cx="9162441" cy="5472009"/>
                <a:chOff x="12039927" y="10523129"/>
                <a:chExt cx="9162441" cy="5472009"/>
              </a:xfrm>
            </p:grpSpPr>
            <p:sp>
              <p:nvSpPr>
                <p:cNvPr id="149" name="Oval 148"/>
                <p:cNvSpPr/>
                <p:nvPr/>
              </p:nvSpPr>
              <p:spPr bwMode="auto">
                <a:xfrm>
                  <a:off x="12923150" y="12729151"/>
                  <a:ext cx="8279218" cy="446973"/>
                </a:xfrm>
                <a:prstGeom prst="ellipse">
                  <a:avLst/>
                </a:prstGeom>
                <a:solidFill>
                  <a:srgbClr val="FF819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51" name="Explosion 1 150"/>
                <p:cNvSpPr/>
                <p:nvPr/>
              </p:nvSpPr>
              <p:spPr bwMode="auto">
                <a:xfrm>
                  <a:off x="15090745" y="12865234"/>
                  <a:ext cx="374646" cy="362887"/>
                </a:xfrm>
                <a:prstGeom prst="irregularSeal1">
                  <a:avLst/>
                </a:prstGeom>
                <a:solidFill>
                  <a:srgbClr val="C48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52" name="TextBox 151"/>
                <p:cNvSpPr txBox="1"/>
                <p:nvPr/>
              </p:nvSpPr>
              <p:spPr>
                <a:xfrm>
                  <a:off x="12039927" y="12344391"/>
                  <a:ext cx="1036392" cy="4133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t>Acute </a:t>
                  </a:r>
                  <a:r>
                    <a:rPr lang="en-US" sz="1600" dirty="0" err="1">
                      <a:latin typeface="Wingdings"/>
                      <a:ea typeface="Wingdings"/>
                      <a:cs typeface="Wingdings"/>
                    </a:rPr>
                    <a:t></a:t>
                  </a:r>
                  <a:endParaRPr lang="en-US" sz="1600" dirty="0"/>
                </a:p>
              </p:txBody>
            </p:sp>
            <p:sp>
              <p:nvSpPr>
                <p:cNvPr id="153" name="TextBox 152"/>
                <p:cNvSpPr txBox="1"/>
                <p:nvPr/>
              </p:nvSpPr>
              <p:spPr>
                <a:xfrm>
                  <a:off x="16321725" y="12344391"/>
                  <a:ext cx="1244359" cy="338174"/>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Blood Vessel</a:t>
                  </a:r>
                </a:p>
              </p:txBody>
            </p:sp>
            <p:sp>
              <p:nvSpPr>
                <p:cNvPr id="195" name="Rounded Rectangle 6"/>
                <p:cNvSpPr/>
                <p:nvPr/>
              </p:nvSpPr>
              <p:spPr bwMode="auto">
                <a:xfrm>
                  <a:off x="13477912" y="11425135"/>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96" name="Rounded Rectangle 7"/>
                <p:cNvSpPr/>
                <p:nvPr/>
              </p:nvSpPr>
              <p:spPr bwMode="auto">
                <a:xfrm>
                  <a:off x="14426539" y="11400968"/>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97" name="Rounded Rectangle 8"/>
                <p:cNvSpPr/>
                <p:nvPr/>
              </p:nvSpPr>
              <p:spPr bwMode="auto">
                <a:xfrm>
                  <a:off x="15331589" y="11425135"/>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467" name="Group 466"/>
                <p:cNvGrpSpPr/>
                <p:nvPr/>
              </p:nvGrpSpPr>
              <p:grpSpPr>
                <a:xfrm>
                  <a:off x="12558123" y="11106110"/>
                  <a:ext cx="829574" cy="952580"/>
                  <a:chOff x="12558123" y="11106110"/>
                  <a:chExt cx="829574" cy="952580"/>
                </a:xfrm>
              </p:grpSpPr>
              <p:sp>
                <p:nvSpPr>
                  <p:cNvPr id="194" name="Rounded Rectangle 5"/>
                  <p:cNvSpPr/>
                  <p:nvPr/>
                </p:nvSpPr>
                <p:spPr bwMode="auto">
                  <a:xfrm>
                    <a:off x="12558123" y="11446317"/>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24" name="Group 45"/>
                  <p:cNvGrpSpPr/>
                  <p:nvPr/>
                </p:nvGrpSpPr>
                <p:grpSpPr>
                  <a:xfrm>
                    <a:off x="12638405" y="11106110"/>
                    <a:ext cx="615490" cy="340207"/>
                    <a:chOff x="6858000" y="1295400"/>
                    <a:chExt cx="1752600" cy="1143000"/>
                  </a:xfrm>
                </p:grpSpPr>
                <p:sp>
                  <p:nvSpPr>
                    <p:cNvPr id="232" name="Rounded Rectangle 231"/>
                    <p:cNvSpPr/>
                    <p:nvPr/>
                  </p:nvSpPr>
                  <p:spPr bwMode="auto">
                    <a:xfrm>
                      <a:off x="68580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33" name="Rounded Rectangle 232"/>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34" name="Rounded Rectangle 233"/>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grpSp>
              <p:nvGrpSpPr>
                <p:cNvPr id="25" name="Group 46"/>
                <p:cNvGrpSpPr/>
                <p:nvPr/>
              </p:nvGrpSpPr>
              <p:grpSpPr>
                <a:xfrm>
                  <a:off x="13584954" y="11106110"/>
                  <a:ext cx="615490" cy="340207"/>
                  <a:chOff x="6858000" y="1295400"/>
                  <a:chExt cx="1752600" cy="1143000"/>
                </a:xfrm>
              </p:grpSpPr>
              <p:sp>
                <p:nvSpPr>
                  <p:cNvPr id="229" name="Rounded Rectangle 228"/>
                  <p:cNvSpPr/>
                  <p:nvPr/>
                </p:nvSpPr>
                <p:spPr bwMode="auto">
                  <a:xfrm>
                    <a:off x="68580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30" name="Rounded Rectangle 229"/>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31" name="Rounded Rectangle 230"/>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nvGrpSpPr>
                <p:cNvPr id="26" name="Group 50"/>
                <p:cNvGrpSpPr/>
                <p:nvPr/>
              </p:nvGrpSpPr>
              <p:grpSpPr>
                <a:xfrm>
                  <a:off x="14500555" y="11106110"/>
                  <a:ext cx="615490" cy="340207"/>
                  <a:chOff x="6858000" y="1295400"/>
                  <a:chExt cx="1752600" cy="1143000"/>
                </a:xfrm>
              </p:grpSpPr>
              <p:sp>
                <p:nvSpPr>
                  <p:cNvPr id="226" name="Rounded Rectangle 225"/>
                  <p:cNvSpPr/>
                  <p:nvPr/>
                </p:nvSpPr>
                <p:spPr bwMode="auto">
                  <a:xfrm>
                    <a:off x="68580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27" name="Rounded Rectangle 226"/>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28" name="Rounded Rectangle 227"/>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nvGrpSpPr>
                <p:cNvPr id="27" name="Group 54"/>
                <p:cNvGrpSpPr/>
                <p:nvPr/>
              </p:nvGrpSpPr>
              <p:grpSpPr>
                <a:xfrm>
                  <a:off x="15465391" y="11106110"/>
                  <a:ext cx="588730" cy="340207"/>
                  <a:chOff x="6934200" y="1295400"/>
                  <a:chExt cx="1676400" cy="1143000"/>
                </a:xfrm>
              </p:grpSpPr>
              <p:sp>
                <p:nvSpPr>
                  <p:cNvPr id="223" name="Rounded Rectangle 222"/>
                  <p:cNvSpPr/>
                  <p:nvPr/>
                </p:nvSpPr>
                <p:spPr bwMode="auto">
                  <a:xfrm>
                    <a:off x="69342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24" name="Rounded Rectangle 223"/>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25" name="Rounded Rectangle 224"/>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sp>
              <p:nvSpPr>
                <p:cNvPr id="210" name="TextBox 209"/>
                <p:cNvSpPr txBox="1"/>
                <p:nvPr/>
              </p:nvSpPr>
              <p:spPr>
                <a:xfrm>
                  <a:off x="15624926" y="10523129"/>
                  <a:ext cx="1264122" cy="413324"/>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smtClean="0"/>
                    <a:t>The Gut</a:t>
                  </a:r>
                  <a:endParaRPr lang="en-US" sz="1600" b="1" dirty="0"/>
                </a:p>
              </p:txBody>
            </p:sp>
            <p:sp>
              <p:nvSpPr>
                <p:cNvPr id="155" name="Block Arc 154"/>
                <p:cNvSpPr/>
                <p:nvPr/>
              </p:nvSpPr>
              <p:spPr bwMode="auto">
                <a:xfrm>
                  <a:off x="16000600" y="12865234"/>
                  <a:ext cx="214083" cy="226805"/>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239" name="Group 121"/>
                <p:cNvGrpSpPr/>
                <p:nvPr/>
              </p:nvGrpSpPr>
              <p:grpSpPr>
                <a:xfrm>
                  <a:off x="15161188" y="13353287"/>
                  <a:ext cx="3448555" cy="2641851"/>
                  <a:chOff x="13383185" y="8345322"/>
                  <a:chExt cx="9819715" cy="8875878"/>
                </a:xfrm>
                <a:solidFill>
                  <a:srgbClr val="FFF8A0"/>
                </a:solidFill>
              </p:grpSpPr>
              <p:sp>
                <p:nvSpPr>
                  <p:cNvPr id="164" name="Round Diagonal Corner Rectangle 163"/>
                  <p:cNvSpPr/>
                  <p:nvPr/>
                </p:nvSpPr>
                <p:spPr bwMode="auto">
                  <a:xfrm>
                    <a:off x="13906500" y="9829800"/>
                    <a:ext cx="9296400" cy="7391400"/>
                  </a:xfrm>
                  <a:prstGeom prst="round2DiagRect">
                    <a:avLst>
                      <a:gd name="adj1" fmla="val 16667"/>
                      <a:gd name="adj2" fmla="val 5501"/>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251" name="Group 40"/>
                  <p:cNvGrpSpPr/>
                  <p:nvPr/>
                </p:nvGrpSpPr>
                <p:grpSpPr>
                  <a:xfrm>
                    <a:off x="15251776" y="11430012"/>
                    <a:ext cx="3776976" cy="3930005"/>
                    <a:chOff x="29231563" y="12192000"/>
                    <a:chExt cx="4770918" cy="5431836"/>
                  </a:xfrm>
                  <a:grpFill/>
                </p:grpSpPr>
                <p:grpSp>
                  <p:nvGrpSpPr>
                    <p:cNvPr id="267" name="Group 37"/>
                    <p:cNvGrpSpPr/>
                    <p:nvPr/>
                  </p:nvGrpSpPr>
                  <p:grpSpPr>
                    <a:xfrm>
                      <a:off x="29794200" y="12192000"/>
                      <a:ext cx="3657600" cy="3505200"/>
                      <a:chOff x="29794200" y="9448800"/>
                      <a:chExt cx="4572000" cy="4953000"/>
                    </a:xfrm>
                    <a:grpFill/>
                  </p:grpSpPr>
                  <p:sp>
                    <p:nvSpPr>
                      <p:cNvPr id="185" name="Connector 184"/>
                      <p:cNvSpPr/>
                      <p:nvPr/>
                    </p:nvSpPr>
                    <p:spPr bwMode="auto">
                      <a:xfrm>
                        <a:off x="30251400" y="9829800"/>
                        <a:ext cx="3810000" cy="4343400"/>
                      </a:xfrm>
                      <a:prstGeom prst="flowChartConnector">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86" name="Connector 185"/>
                      <p:cNvSpPr/>
                      <p:nvPr/>
                    </p:nvSpPr>
                    <p:spPr bwMode="auto">
                      <a:xfrm>
                        <a:off x="31775400" y="9448800"/>
                        <a:ext cx="762000" cy="838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87" name="Connector 186"/>
                      <p:cNvSpPr/>
                      <p:nvPr/>
                    </p:nvSpPr>
                    <p:spPr bwMode="auto">
                      <a:xfrm>
                        <a:off x="31775400" y="13563600"/>
                        <a:ext cx="762000" cy="838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88" name="Connector 187"/>
                      <p:cNvSpPr/>
                      <p:nvPr/>
                    </p:nvSpPr>
                    <p:spPr bwMode="auto">
                      <a:xfrm>
                        <a:off x="33223200" y="10058400"/>
                        <a:ext cx="762000" cy="838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89" name="Connector 188"/>
                      <p:cNvSpPr/>
                      <p:nvPr/>
                    </p:nvSpPr>
                    <p:spPr bwMode="auto">
                      <a:xfrm>
                        <a:off x="33604200" y="11506200"/>
                        <a:ext cx="762000" cy="838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90" name="Connector 189"/>
                      <p:cNvSpPr/>
                      <p:nvPr/>
                    </p:nvSpPr>
                    <p:spPr bwMode="auto">
                      <a:xfrm>
                        <a:off x="30327600" y="13030200"/>
                        <a:ext cx="762000" cy="838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91" name="Connector 34"/>
                      <p:cNvSpPr/>
                      <p:nvPr/>
                    </p:nvSpPr>
                    <p:spPr bwMode="auto">
                      <a:xfrm>
                        <a:off x="29794200" y="11506200"/>
                        <a:ext cx="762000" cy="838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92" name="Connector 35"/>
                      <p:cNvSpPr/>
                      <p:nvPr/>
                    </p:nvSpPr>
                    <p:spPr bwMode="auto">
                      <a:xfrm>
                        <a:off x="33147000" y="13030200"/>
                        <a:ext cx="762000" cy="838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93" name="Connector 192"/>
                      <p:cNvSpPr/>
                      <p:nvPr/>
                    </p:nvSpPr>
                    <p:spPr bwMode="auto">
                      <a:xfrm>
                        <a:off x="30327600" y="10210800"/>
                        <a:ext cx="762000" cy="838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sp>
                  <p:nvSpPr>
                    <p:cNvPr id="184" name="TextBox 183"/>
                    <p:cNvSpPr txBox="1"/>
                    <p:nvPr/>
                  </p:nvSpPr>
                  <p:spPr>
                    <a:xfrm>
                      <a:off x="29231563" y="16053483"/>
                      <a:ext cx="4770918" cy="1570353"/>
                    </a:xfrm>
                    <a:prstGeom prst="rect">
                      <a:avLst/>
                    </a:prstGeom>
                    <a:solidFill>
                      <a:schemeClr val="bg1"/>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Glut 2 Vesicle</a:t>
                      </a:r>
                    </a:p>
                  </p:txBody>
                </p:sp>
              </p:grpSp>
              <p:grpSp>
                <p:nvGrpSpPr>
                  <p:cNvPr id="274" name="Group 113"/>
                  <p:cNvGrpSpPr/>
                  <p:nvPr/>
                </p:nvGrpSpPr>
                <p:grpSpPr>
                  <a:xfrm rot="16626082">
                    <a:off x="13313292" y="8951604"/>
                    <a:ext cx="2196591" cy="2056806"/>
                    <a:chOff x="23469600" y="10897194"/>
                    <a:chExt cx="2196591" cy="2056806"/>
                  </a:xfrm>
                  <a:grpFill/>
                </p:grpSpPr>
                <p:grpSp>
                  <p:nvGrpSpPr>
                    <p:cNvPr id="278" name="Group 18"/>
                    <p:cNvGrpSpPr/>
                    <p:nvPr/>
                  </p:nvGrpSpPr>
                  <p:grpSpPr>
                    <a:xfrm>
                      <a:off x="23469600" y="11277600"/>
                      <a:ext cx="1752600" cy="1676400"/>
                      <a:chOff x="28575000" y="11430000"/>
                      <a:chExt cx="1905000" cy="1676400"/>
                    </a:xfrm>
                    <a:grpFill/>
                  </p:grpSpPr>
                  <p:sp>
                    <p:nvSpPr>
                      <p:cNvPr id="181" name="Diagonal Stripe 15"/>
                      <p:cNvSpPr/>
                      <p:nvPr/>
                    </p:nvSpPr>
                    <p:spPr bwMode="auto">
                      <a:xfrm>
                        <a:off x="28575000" y="11430000"/>
                        <a:ext cx="1676400" cy="1447800"/>
                      </a:xfrm>
                      <a:prstGeom prst="diagStripe">
                        <a:avLst/>
                      </a:prstGeom>
                      <a:solidFill>
                        <a:srgbClr val="04C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82" name="Diagonal Stripe 17"/>
                      <p:cNvSpPr/>
                      <p:nvPr/>
                    </p:nvSpPr>
                    <p:spPr bwMode="auto">
                      <a:xfrm rot="10800000">
                        <a:off x="28803600" y="11658600"/>
                        <a:ext cx="1676400" cy="1447800"/>
                      </a:xfrm>
                      <a:prstGeom prst="diagStripe">
                        <a:avLst/>
                      </a:prstGeom>
                      <a:solidFill>
                        <a:srgbClr val="04C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sp>
                  <p:nvSpPr>
                    <p:cNvPr id="180" name="Explosion 1 179"/>
                    <p:cNvSpPr/>
                    <p:nvPr/>
                  </p:nvSpPr>
                  <p:spPr bwMode="auto">
                    <a:xfrm>
                      <a:off x="24730696" y="10897194"/>
                      <a:ext cx="935495" cy="1439912"/>
                    </a:xfrm>
                    <a:prstGeom prst="irregularSeal1">
                      <a:avLst/>
                    </a:prstGeom>
                    <a:solidFill>
                      <a:srgbClr val="C48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sp>
                <p:nvSpPr>
                  <p:cNvPr id="167" name="Connector 166"/>
                  <p:cNvSpPr/>
                  <p:nvPr/>
                </p:nvSpPr>
                <p:spPr bwMode="auto">
                  <a:xfrm>
                    <a:off x="20802600" y="9601200"/>
                    <a:ext cx="482600" cy="429179"/>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68" name="Connector 167"/>
                  <p:cNvSpPr/>
                  <p:nvPr/>
                </p:nvSpPr>
                <p:spPr bwMode="auto">
                  <a:xfrm>
                    <a:off x="21793200" y="9601200"/>
                    <a:ext cx="482600" cy="429179"/>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69" name="Connector 168"/>
                  <p:cNvSpPr/>
                  <p:nvPr/>
                </p:nvSpPr>
                <p:spPr bwMode="auto">
                  <a:xfrm>
                    <a:off x="19812000" y="9601200"/>
                    <a:ext cx="482600" cy="429179"/>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70" name="TextBox 169"/>
                  <p:cNvSpPr txBox="1"/>
                  <p:nvPr/>
                </p:nvSpPr>
                <p:spPr>
                  <a:xfrm>
                    <a:off x="15412335" y="8345322"/>
                    <a:ext cx="4044455" cy="1388653"/>
                  </a:xfrm>
                  <a:prstGeom prst="rect">
                    <a:avLst/>
                  </a:prstGeom>
                  <a:solidFill>
                    <a:schemeClr val="bg1"/>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err="1" smtClean="0"/>
                      <a:t>Hepatocyte</a:t>
                    </a:r>
                    <a:endParaRPr lang="en-US" sz="1600" b="1" dirty="0"/>
                  </a:p>
                </p:txBody>
              </p:sp>
              <p:sp>
                <p:nvSpPr>
                  <p:cNvPr id="171" name="Block Arc 170"/>
                  <p:cNvSpPr/>
                  <p:nvPr/>
                </p:nvSpPr>
                <p:spPr bwMode="auto">
                  <a:xfrm>
                    <a:off x="21793200" y="8991600"/>
                    <a:ext cx="609600" cy="762000"/>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72" name="Block Arc 171"/>
                  <p:cNvSpPr/>
                  <p:nvPr/>
                </p:nvSpPr>
                <p:spPr bwMode="auto">
                  <a:xfrm>
                    <a:off x="20802600" y="8991600"/>
                    <a:ext cx="609600" cy="762000"/>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285" name="Group 109"/>
                  <p:cNvGrpSpPr/>
                  <p:nvPr/>
                </p:nvGrpSpPr>
                <p:grpSpPr>
                  <a:xfrm>
                    <a:off x="21591994" y="10744200"/>
                    <a:ext cx="810810" cy="2651071"/>
                    <a:chOff x="16638994" y="12573000"/>
                    <a:chExt cx="810810" cy="2651071"/>
                  </a:xfrm>
                  <a:grpFill/>
                </p:grpSpPr>
                <p:sp>
                  <p:nvSpPr>
                    <p:cNvPr id="178" name="TextBox 177"/>
                    <p:cNvSpPr txBox="1"/>
                    <p:nvPr/>
                  </p:nvSpPr>
                  <p:spPr>
                    <a:xfrm>
                      <a:off x="16638994" y="12573004"/>
                      <a:ext cx="810810" cy="2651067"/>
                    </a:xfrm>
                    <a:prstGeom prst="rect">
                      <a:avLst/>
                    </a:prstGeom>
                    <a:grpFill/>
                  </p:spPr>
                  <p:txBody>
                    <a:bodyPr wrap="square" rtlCol="0">
                      <a:spAutoFit/>
                    </a:bodyPr>
                    <a:lstStyle/>
                    <a:p>
                      <a:r>
                        <a:rPr lang="en-US" sz="1200" dirty="0" smtClean="0"/>
                        <a:t>+P</a:t>
                      </a:r>
                      <a:endParaRPr lang="en-US" sz="1200" dirty="0"/>
                    </a:p>
                  </p:txBody>
                </p:sp>
                <p:sp>
                  <p:nvSpPr>
                    <p:cNvPr id="177" name="Block Arc 176"/>
                    <p:cNvSpPr/>
                    <p:nvPr/>
                  </p:nvSpPr>
                  <p:spPr bwMode="auto">
                    <a:xfrm>
                      <a:off x="16687800" y="12573000"/>
                      <a:ext cx="609600" cy="762000"/>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nvGrpSpPr>
                  <p:cNvPr id="317" name="Group 110"/>
                  <p:cNvGrpSpPr/>
                  <p:nvPr/>
                </p:nvGrpSpPr>
                <p:grpSpPr>
                  <a:xfrm>
                    <a:off x="20448996" y="11734800"/>
                    <a:ext cx="882792" cy="1900962"/>
                    <a:chOff x="16562796" y="12573000"/>
                    <a:chExt cx="882792" cy="1900962"/>
                  </a:xfrm>
                  <a:grpFill/>
                </p:grpSpPr>
                <p:sp>
                  <p:nvSpPr>
                    <p:cNvPr id="176" name="TextBox 175"/>
                    <p:cNvSpPr txBox="1"/>
                    <p:nvPr/>
                  </p:nvSpPr>
                  <p:spPr>
                    <a:xfrm>
                      <a:off x="16562796" y="12580342"/>
                      <a:ext cx="882792" cy="1893620"/>
                    </a:xfrm>
                    <a:prstGeom prst="rect">
                      <a:avLst/>
                    </a:prstGeom>
                    <a:grpFill/>
                  </p:spPr>
                  <p:txBody>
                    <a:bodyPr wrap="square" rtlCol="0">
                      <a:spAutoFit/>
                    </a:bodyPr>
                    <a:lstStyle/>
                    <a:p>
                      <a:r>
                        <a:rPr lang="en-US" sz="1200" dirty="0" smtClean="0"/>
                        <a:t>+P</a:t>
                      </a:r>
                      <a:endParaRPr lang="en-US" sz="1200" dirty="0"/>
                    </a:p>
                  </p:txBody>
                </p:sp>
                <p:sp>
                  <p:nvSpPr>
                    <p:cNvPr id="175" name="Block Arc 174"/>
                    <p:cNvSpPr/>
                    <p:nvPr/>
                  </p:nvSpPr>
                  <p:spPr bwMode="auto">
                    <a:xfrm>
                      <a:off x="16687800" y="12573000"/>
                      <a:ext cx="609600" cy="762000"/>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sp>
              <p:nvSpPr>
                <p:cNvPr id="157" name="Block Arc 156"/>
                <p:cNvSpPr/>
                <p:nvPr/>
              </p:nvSpPr>
              <p:spPr bwMode="auto">
                <a:xfrm>
                  <a:off x="18596362" y="12865234"/>
                  <a:ext cx="214083" cy="226805"/>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58" name="TextBox 157"/>
                <p:cNvSpPr txBox="1"/>
                <p:nvPr/>
              </p:nvSpPr>
              <p:spPr>
                <a:xfrm>
                  <a:off x="18856447" y="12784262"/>
                  <a:ext cx="1060797" cy="338174"/>
                </a:xfrm>
                <a:prstGeom prst="rect">
                  <a:avLst/>
                </a:prstGeom>
                <a:noFill/>
              </p:spPr>
              <p:txBody>
                <a:bodyPr wrap="square" rtlCol="0">
                  <a:spAutoFit/>
                </a:bodyPr>
                <a:lstStyle/>
                <a:p>
                  <a:pPr algn="ctr"/>
                  <a:r>
                    <a:rPr lang="en-US" sz="1200" b="1" dirty="0"/>
                    <a:t>Glucose</a:t>
                  </a:r>
                </a:p>
              </p:txBody>
            </p:sp>
            <p:cxnSp>
              <p:nvCxnSpPr>
                <p:cNvPr id="159" name="Straight Arrow Connector 158"/>
                <p:cNvCxnSpPr>
                  <a:stCxn id="235" idx="3"/>
                  <a:endCxn id="151" idx="1"/>
                </p:cNvCxnSpPr>
                <p:nvPr/>
              </p:nvCxnSpPr>
              <p:spPr bwMode="auto">
                <a:xfrm>
                  <a:off x="14244031" y="12591444"/>
                  <a:ext cx="846714" cy="4185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0" name="Straight Arrow Connector 159"/>
                <p:cNvCxnSpPr/>
                <p:nvPr/>
              </p:nvCxnSpPr>
              <p:spPr bwMode="auto">
                <a:xfrm rot="16200000" flipH="1">
                  <a:off x="15210927" y="13326104"/>
                  <a:ext cx="294845" cy="535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1" name="Straight Arrow Connector 160"/>
                <p:cNvCxnSpPr>
                  <a:stCxn id="171" idx="2"/>
                </p:cNvCxnSpPr>
                <p:nvPr/>
              </p:nvCxnSpPr>
              <p:spPr bwMode="auto">
                <a:xfrm rot="5400000">
                  <a:off x="17990831" y="13836414"/>
                  <a:ext cx="408248" cy="535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162" name="Straight Arrow Connector 161"/>
                <p:cNvCxnSpPr>
                  <a:stCxn id="172" idx="2"/>
                </p:cNvCxnSpPr>
                <p:nvPr/>
              </p:nvCxnSpPr>
              <p:spPr bwMode="auto">
                <a:xfrm rot="5400000">
                  <a:off x="17493483" y="13959117"/>
                  <a:ext cx="680414" cy="8028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163" name="Straight Arrow Connector 162"/>
                <p:cNvCxnSpPr>
                  <a:stCxn id="188" idx="7"/>
                </p:cNvCxnSpPr>
                <p:nvPr/>
              </p:nvCxnSpPr>
              <p:spPr bwMode="auto">
                <a:xfrm rot="5400000" flipH="1" flipV="1">
                  <a:off x="17046592" y="13743118"/>
                  <a:ext cx="474499" cy="8053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5" name="Block Arc 144"/>
                <p:cNvSpPr/>
                <p:nvPr/>
              </p:nvSpPr>
              <p:spPr bwMode="auto">
                <a:xfrm>
                  <a:off x="17952633" y="12937811"/>
                  <a:ext cx="214084" cy="226805"/>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46" name="Block Arc 145"/>
                <p:cNvSpPr/>
                <p:nvPr/>
              </p:nvSpPr>
              <p:spPr bwMode="auto">
                <a:xfrm>
                  <a:off x="14406505" y="12937811"/>
                  <a:ext cx="214084" cy="226805"/>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47" name="Block Arc 146"/>
                <p:cNvSpPr/>
                <p:nvPr/>
              </p:nvSpPr>
              <p:spPr bwMode="auto">
                <a:xfrm>
                  <a:off x="19698418" y="12937811"/>
                  <a:ext cx="214084" cy="226805"/>
                </a:xfrm>
                <a:prstGeom prst="blockArc">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148" name="TextBox 147"/>
                <p:cNvSpPr txBox="1"/>
                <p:nvPr/>
              </p:nvSpPr>
              <p:spPr>
                <a:xfrm>
                  <a:off x="14500555" y="13808961"/>
                  <a:ext cx="681542" cy="338174"/>
                </a:xfrm>
                <a:prstGeom prst="rect">
                  <a:avLst/>
                </a:prstGeom>
                <a:ln>
                  <a:solidFill>
                    <a:srgbClr val="04C3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dirty="0"/>
                    <a:t>TLR4</a:t>
                  </a:r>
                </a:p>
              </p:txBody>
            </p:sp>
            <p:grpSp>
              <p:nvGrpSpPr>
                <p:cNvPr id="22" name="Group 80"/>
                <p:cNvGrpSpPr/>
                <p:nvPr/>
              </p:nvGrpSpPr>
              <p:grpSpPr>
                <a:xfrm>
                  <a:off x="12980871" y="12037508"/>
                  <a:ext cx="1263160" cy="900303"/>
                  <a:chOff x="25725356" y="17126076"/>
                  <a:chExt cx="12096902" cy="6341681"/>
                </a:xfrm>
                <a:solidFill>
                  <a:srgbClr val="C4832C"/>
                </a:solidFill>
              </p:grpSpPr>
              <p:sp>
                <p:nvSpPr>
                  <p:cNvPr id="235" name="Explosion 1 234"/>
                  <p:cNvSpPr/>
                  <p:nvPr/>
                </p:nvSpPr>
                <p:spPr bwMode="auto">
                  <a:xfrm>
                    <a:off x="25725356" y="17126076"/>
                    <a:ext cx="12096902" cy="6341681"/>
                  </a:xfrm>
                  <a:prstGeom prst="irregularSeal1">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236" name="TextBox 235"/>
                  <p:cNvSpPr txBox="1"/>
                  <p:nvPr/>
                </p:nvSpPr>
                <p:spPr>
                  <a:xfrm>
                    <a:off x="28971586" y="19327763"/>
                    <a:ext cx="5486070" cy="2382081"/>
                  </a:xfrm>
                  <a:prstGeom prst="rect">
                    <a:avLst/>
                  </a:prstGeom>
                  <a:grpFill/>
                </p:spPr>
                <p:txBody>
                  <a:bodyPr wrap="square" rtlCol="0">
                    <a:spAutoFit/>
                  </a:bodyPr>
                  <a:lstStyle/>
                  <a:p>
                    <a:r>
                      <a:rPr lang="en-US" sz="1200" b="1" dirty="0"/>
                      <a:t>LPS</a:t>
                    </a:r>
                  </a:p>
                </p:txBody>
              </p:sp>
            </p:grpSp>
            <p:grpSp>
              <p:nvGrpSpPr>
                <p:cNvPr id="468" name="Group 467"/>
                <p:cNvGrpSpPr/>
                <p:nvPr/>
              </p:nvGrpSpPr>
              <p:grpSpPr>
                <a:xfrm>
                  <a:off x="16214683" y="11060761"/>
                  <a:ext cx="829574" cy="952580"/>
                  <a:chOff x="12558123" y="11106110"/>
                  <a:chExt cx="829574" cy="952580"/>
                </a:xfrm>
              </p:grpSpPr>
              <p:sp>
                <p:nvSpPr>
                  <p:cNvPr id="469" name="Rounded Rectangle 5"/>
                  <p:cNvSpPr/>
                  <p:nvPr/>
                </p:nvSpPr>
                <p:spPr bwMode="auto">
                  <a:xfrm>
                    <a:off x="12558123" y="11446317"/>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470" name="Group 45"/>
                  <p:cNvGrpSpPr/>
                  <p:nvPr/>
                </p:nvGrpSpPr>
                <p:grpSpPr>
                  <a:xfrm>
                    <a:off x="12638411" y="11106110"/>
                    <a:ext cx="615492" cy="340207"/>
                    <a:chOff x="6858000" y="1295400"/>
                    <a:chExt cx="1752600" cy="1143000"/>
                  </a:xfrm>
                </p:grpSpPr>
                <p:sp>
                  <p:nvSpPr>
                    <p:cNvPr id="471" name="Rounded Rectangle 470"/>
                    <p:cNvSpPr/>
                    <p:nvPr/>
                  </p:nvSpPr>
                  <p:spPr bwMode="auto">
                    <a:xfrm>
                      <a:off x="68580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72" name="Rounded Rectangle 471"/>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73" name="Rounded Rectangle 472"/>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grpSp>
              <p:nvGrpSpPr>
                <p:cNvPr id="474" name="Group 473"/>
                <p:cNvGrpSpPr/>
                <p:nvPr/>
              </p:nvGrpSpPr>
              <p:grpSpPr>
                <a:xfrm>
                  <a:off x="17106698" y="11060761"/>
                  <a:ext cx="829574" cy="952580"/>
                  <a:chOff x="12558123" y="11106110"/>
                  <a:chExt cx="829574" cy="952580"/>
                </a:xfrm>
              </p:grpSpPr>
              <p:sp>
                <p:nvSpPr>
                  <p:cNvPr id="475" name="Rounded Rectangle 5"/>
                  <p:cNvSpPr/>
                  <p:nvPr/>
                </p:nvSpPr>
                <p:spPr bwMode="auto">
                  <a:xfrm>
                    <a:off x="12558123" y="11446317"/>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476" name="Group 45"/>
                  <p:cNvGrpSpPr/>
                  <p:nvPr/>
                </p:nvGrpSpPr>
                <p:grpSpPr>
                  <a:xfrm>
                    <a:off x="12638411" y="11106110"/>
                    <a:ext cx="615492" cy="340207"/>
                    <a:chOff x="6858000" y="1295400"/>
                    <a:chExt cx="1752600" cy="1143000"/>
                  </a:xfrm>
                </p:grpSpPr>
                <p:sp>
                  <p:nvSpPr>
                    <p:cNvPr id="477" name="Rounded Rectangle 476"/>
                    <p:cNvSpPr/>
                    <p:nvPr/>
                  </p:nvSpPr>
                  <p:spPr bwMode="auto">
                    <a:xfrm>
                      <a:off x="68580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78" name="Rounded Rectangle 477"/>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79" name="Rounded Rectangle 478"/>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grpSp>
              <p:nvGrpSpPr>
                <p:cNvPr id="480" name="Group 479"/>
                <p:cNvGrpSpPr/>
                <p:nvPr/>
              </p:nvGrpSpPr>
              <p:grpSpPr>
                <a:xfrm>
                  <a:off x="18026873" y="11060761"/>
                  <a:ext cx="829574" cy="952580"/>
                  <a:chOff x="12558123" y="11106110"/>
                  <a:chExt cx="829574" cy="952580"/>
                </a:xfrm>
              </p:grpSpPr>
              <p:sp>
                <p:nvSpPr>
                  <p:cNvPr id="481" name="Rounded Rectangle 5"/>
                  <p:cNvSpPr/>
                  <p:nvPr/>
                </p:nvSpPr>
                <p:spPr bwMode="auto">
                  <a:xfrm>
                    <a:off x="12558123" y="11446317"/>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482" name="Group 45"/>
                  <p:cNvGrpSpPr/>
                  <p:nvPr/>
                </p:nvGrpSpPr>
                <p:grpSpPr>
                  <a:xfrm>
                    <a:off x="12638411" y="11106110"/>
                    <a:ext cx="615492" cy="340207"/>
                    <a:chOff x="6858000" y="1295400"/>
                    <a:chExt cx="1752600" cy="1143000"/>
                  </a:xfrm>
                </p:grpSpPr>
                <p:sp>
                  <p:nvSpPr>
                    <p:cNvPr id="483" name="Rounded Rectangle 482"/>
                    <p:cNvSpPr/>
                    <p:nvPr/>
                  </p:nvSpPr>
                  <p:spPr bwMode="auto">
                    <a:xfrm>
                      <a:off x="68580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84" name="Rounded Rectangle 483"/>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85" name="Rounded Rectangle 484"/>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grpSp>
              <p:nvGrpSpPr>
                <p:cNvPr id="486" name="Group 485"/>
                <p:cNvGrpSpPr/>
                <p:nvPr/>
              </p:nvGrpSpPr>
              <p:grpSpPr>
                <a:xfrm>
                  <a:off x="18935766" y="11060761"/>
                  <a:ext cx="829574" cy="952580"/>
                  <a:chOff x="12558123" y="11106110"/>
                  <a:chExt cx="829574" cy="952580"/>
                </a:xfrm>
              </p:grpSpPr>
              <p:sp>
                <p:nvSpPr>
                  <p:cNvPr id="487" name="Rounded Rectangle 5"/>
                  <p:cNvSpPr/>
                  <p:nvPr/>
                </p:nvSpPr>
                <p:spPr bwMode="auto">
                  <a:xfrm>
                    <a:off x="12558123" y="11446317"/>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488" name="Group 45"/>
                  <p:cNvGrpSpPr/>
                  <p:nvPr/>
                </p:nvGrpSpPr>
                <p:grpSpPr>
                  <a:xfrm>
                    <a:off x="12638411" y="11106110"/>
                    <a:ext cx="615492" cy="340207"/>
                    <a:chOff x="6858000" y="1295400"/>
                    <a:chExt cx="1752600" cy="1143000"/>
                  </a:xfrm>
                </p:grpSpPr>
                <p:sp>
                  <p:nvSpPr>
                    <p:cNvPr id="489" name="Rounded Rectangle 488"/>
                    <p:cNvSpPr/>
                    <p:nvPr/>
                  </p:nvSpPr>
                  <p:spPr bwMode="auto">
                    <a:xfrm>
                      <a:off x="68580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90" name="Rounded Rectangle 489"/>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91" name="Rounded Rectangle 490"/>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grpSp>
              <p:nvGrpSpPr>
                <p:cNvPr id="492" name="Group 491"/>
                <p:cNvGrpSpPr/>
                <p:nvPr/>
              </p:nvGrpSpPr>
              <p:grpSpPr>
                <a:xfrm>
                  <a:off x="19879027" y="11060761"/>
                  <a:ext cx="829574" cy="952580"/>
                  <a:chOff x="12558123" y="11106110"/>
                  <a:chExt cx="829574" cy="952580"/>
                </a:xfrm>
              </p:grpSpPr>
              <p:sp>
                <p:nvSpPr>
                  <p:cNvPr id="493" name="Rounded Rectangle 5"/>
                  <p:cNvSpPr/>
                  <p:nvPr/>
                </p:nvSpPr>
                <p:spPr bwMode="auto">
                  <a:xfrm>
                    <a:off x="12558123" y="11446317"/>
                    <a:ext cx="829574" cy="612373"/>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nvGrpSpPr>
                  <p:cNvPr id="494" name="Group 45"/>
                  <p:cNvGrpSpPr/>
                  <p:nvPr/>
                </p:nvGrpSpPr>
                <p:grpSpPr>
                  <a:xfrm>
                    <a:off x="12638411" y="11106110"/>
                    <a:ext cx="615492" cy="340207"/>
                    <a:chOff x="6858000" y="1295400"/>
                    <a:chExt cx="1752600" cy="1143000"/>
                  </a:xfrm>
                </p:grpSpPr>
                <p:sp>
                  <p:nvSpPr>
                    <p:cNvPr id="495" name="Rounded Rectangle 494"/>
                    <p:cNvSpPr/>
                    <p:nvPr/>
                  </p:nvSpPr>
                  <p:spPr bwMode="auto">
                    <a:xfrm>
                      <a:off x="68580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96" name="Rounded Rectangle 495"/>
                    <p:cNvSpPr/>
                    <p:nvPr/>
                  </p:nvSpPr>
                  <p:spPr bwMode="auto">
                    <a:xfrm>
                      <a:off x="7543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sp>
                  <p:nvSpPr>
                    <p:cNvPr id="497" name="Rounded Rectangle 496"/>
                    <p:cNvSpPr/>
                    <p:nvPr/>
                  </p:nvSpPr>
                  <p:spPr bwMode="auto">
                    <a:xfrm>
                      <a:off x="8305800" y="1295400"/>
                      <a:ext cx="304800" cy="1143000"/>
                    </a:xfrm>
                    <a:prstGeom prst="roundRect">
                      <a:avLst/>
                    </a:prstGeom>
                    <a:solidFill>
                      <a:srgbClr val="CB86BB"/>
                    </a:solidFill>
                    <a:ln w="9525" cap="flat" cmpd="sng" algn="ctr">
                      <a:solidFill>
                        <a:srgbClr val="E986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00624" fontAlgn="base">
                        <a:spcBef>
                          <a:spcPct val="0"/>
                        </a:spcBef>
                        <a:spcAft>
                          <a:spcPct val="0"/>
                        </a:spcAft>
                      </a:pPr>
                      <a:endParaRPr lang="en-US" sz="8800" dirty="0">
                        <a:latin typeface="Arial" pitchFamily="-108" charset="0"/>
                      </a:endParaRPr>
                    </a:p>
                  </p:txBody>
                </p:sp>
              </p:grpSp>
            </p:grpSp>
          </p:grpSp>
        </p:grpSp>
      </p:grpSp>
      <p:sp>
        <p:nvSpPr>
          <p:cNvPr id="516" name="TextBox 515"/>
          <p:cNvSpPr txBox="1"/>
          <p:nvPr/>
        </p:nvSpPr>
        <p:spPr>
          <a:xfrm>
            <a:off x="18528070" y="11586052"/>
            <a:ext cx="1614517" cy="384721"/>
          </a:xfrm>
          <a:prstGeom prst="rect">
            <a:avLst/>
          </a:prstGeom>
          <a:noFill/>
        </p:spPr>
        <p:txBody>
          <a:bodyPr wrap="square" lIns="76197" tIns="38098" rIns="76197" bIns="38098" rtlCol="0">
            <a:spAutoFit/>
          </a:bodyPr>
          <a:lstStyle/>
          <a:p>
            <a:r>
              <a:rPr lang="en-US" sz="2000" b="1" u="sng" dirty="0" err="1" smtClean="0"/>
              <a:t>Hepatocyte</a:t>
            </a:r>
            <a:endParaRPr lang="en-US" sz="2000" b="1" u="sng" dirty="0"/>
          </a:p>
        </p:txBody>
      </p:sp>
      <p:grpSp>
        <p:nvGrpSpPr>
          <p:cNvPr id="541" name="Group 540"/>
          <p:cNvGrpSpPr/>
          <p:nvPr/>
        </p:nvGrpSpPr>
        <p:grpSpPr>
          <a:xfrm>
            <a:off x="18380383" y="4214383"/>
            <a:ext cx="8126859" cy="5647551"/>
            <a:chOff x="22142744" y="24549401"/>
            <a:chExt cx="9631133" cy="6961555"/>
          </a:xfrm>
        </p:grpSpPr>
        <p:sp>
          <p:nvSpPr>
            <p:cNvPr id="245" name="Text Box 83"/>
            <p:cNvSpPr txBox="1">
              <a:spLocks noChangeArrowheads="1"/>
            </p:cNvSpPr>
            <p:nvPr/>
          </p:nvSpPr>
          <p:spPr bwMode="auto">
            <a:xfrm rot="16200000">
              <a:off x="23788343" y="26797687"/>
              <a:ext cx="3423089" cy="828091"/>
            </a:xfrm>
            <a:prstGeom prst="rect">
              <a:avLst/>
            </a:prstGeom>
            <a:noFill/>
            <a:ln w="9525">
              <a:noFill/>
              <a:miter lim="800000"/>
              <a:headEnd/>
              <a:tailEnd/>
            </a:ln>
          </p:spPr>
          <p:txBody>
            <a:bodyPr wrap="square" lIns="88568" tIns="44281" rIns="88568" bIns="44281">
              <a:spAutoFit/>
            </a:bodyPr>
            <a:lstStyle/>
            <a:p>
              <a:pPr algn="ctr" defTabSz="712123">
                <a:spcBef>
                  <a:spcPct val="50000"/>
                </a:spcBef>
              </a:pPr>
              <a:r>
                <a:rPr lang="en-US" sz="2000" b="1" dirty="0">
                  <a:solidFill>
                    <a:schemeClr val="bg1"/>
                  </a:solidFill>
                </a:rPr>
                <a:t>% Change relative to Control</a:t>
              </a:r>
            </a:p>
          </p:txBody>
        </p:sp>
        <p:sp>
          <p:nvSpPr>
            <p:cNvPr id="246" name="AutoShape 22"/>
            <p:cNvSpPr>
              <a:spLocks noChangeArrowheads="1"/>
            </p:cNvSpPr>
            <p:nvPr/>
          </p:nvSpPr>
          <p:spPr bwMode="auto">
            <a:xfrm>
              <a:off x="22142744" y="24549401"/>
              <a:ext cx="9631133" cy="6961555"/>
            </a:xfrm>
            <a:prstGeom prst="roundRect">
              <a:avLst>
                <a:gd name="adj" fmla="val 5162"/>
              </a:avLst>
            </a:prstGeom>
            <a:solidFill>
              <a:schemeClr val="bg1"/>
            </a:solidFill>
            <a:ln>
              <a:solidFill>
                <a:srgbClr val="800000"/>
              </a:solidFill>
              <a:headEnd/>
              <a:tailEnd/>
            </a:ln>
          </p:spPr>
          <p:style>
            <a:lnRef idx="2">
              <a:schemeClr val="accent2"/>
            </a:lnRef>
            <a:fillRef idx="1">
              <a:schemeClr val="lt1"/>
            </a:fillRef>
            <a:effectRef idx="0">
              <a:schemeClr val="accent2"/>
            </a:effectRef>
            <a:fontRef idx="minor">
              <a:schemeClr val="dk1"/>
            </a:fontRef>
          </p:style>
          <p:txBody>
            <a:bodyPr wrap="none" lIns="88568" tIns="44281" rIns="88568" bIns="44281" anchor="ctr"/>
            <a:lstStyle/>
            <a:p>
              <a:pPr algn="ctr" defTabSz="793308"/>
              <a:endParaRPr lang="en-US" sz="2000" dirty="0">
                <a:solidFill>
                  <a:srgbClr val="CC6600"/>
                </a:solidFill>
                <a:latin typeface="Times New Roman" pitchFamily="18" charset="0"/>
                <a:sym typeface="Symbol" pitchFamily="18" charset="2"/>
              </a:endParaRPr>
            </a:p>
          </p:txBody>
        </p:sp>
        <p:sp>
          <p:nvSpPr>
            <p:cNvPr id="354" name="Rectangle 26"/>
            <p:cNvSpPr>
              <a:spLocks noChangeArrowheads="1"/>
            </p:cNvSpPr>
            <p:nvPr/>
          </p:nvSpPr>
          <p:spPr bwMode="auto">
            <a:xfrm>
              <a:off x="23712905" y="25990696"/>
              <a:ext cx="7488237" cy="375803"/>
            </a:xfrm>
            <a:prstGeom prst="rect">
              <a:avLst/>
            </a:prstGeom>
            <a:noFill/>
            <a:ln w="9525">
              <a:noFill/>
              <a:miter lim="800000"/>
              <a:headEnd/>
              <a:tailEnd/>
            </a:ln>
          </p:spPr>
          <p:txBody>
            <a:bodyPr wrap="square" lIns="88568" tIns="44281" rIns="88568" bIns="44281">
              <a:spAutoFit/>
            </a:bodyPr>
            <a:lstStyle/>
            <a:p>
              <a:pPr algn="just" defTabSz="736836"/>
              <a:endParaRPr lang="en-US" sz="1400" dirty="0">
                <a:solidFill>
                  <a:schemeClr val="bg1"/>
                </a:solidFill>
                <a:sym typeface="Symbol" pitchFamily="18" charset="2"/>
              </a:endParaRPr>
            </a:p>
          </p:txBody>
        </p:sp>
        <p:sp>
          <p:nvSpPr>
            <p:cNvPr id="248" name="TextBox 247"/>
            <p:cNvSpPr txBox="1"/>
            <p:nvPr/>
          </p:nvSpPr>
          <p:spPr>
            <a:xfrm>
              <a:off x="22726006" y="26351447"/>
              <a:ext cx="5499370" cy="569080"/>
            </a:xfrm>
            <a:prstGeom prst="rect">
              <a:avLst/>
            </a:prstGeom>
            <a:noFill/>
          </p:spPr>
          <p:txBody>
            <a:bodyPr wrap="square" rtlCol="0">
              <a:spAutoFit/>
            </a:bodyPr>
            <a:lstStyle/>
            <a:p>
              <a:r>
                <a:rPr lang="en-US" sz="2400" b="1" i="1" u="sng" dirty="0"/>
                <a:t>In Vivo Studies</a:t>
              </a:r>
            </a:p>
          </p:txBody>
        </p:sp>
        <p:sp>
          <p:nvSpPr>
            <p:cNvPr id="247" name="TextBox 246"/>
            <p:cNvSpPr txBox="1"/>
            <p:nvPr/>
          </p:nvSpPr>
          <p:spPr>
            <a:xfrm>
              <a:off x="23226049" y="24612021"/>
              <a:ext cx="7975095" cy="1062281"/>
            </a:xfrm>
            <a:prstGeom prst="rect">
              <a:avLst/>
            </a:prstGeom>
            <a:noFill/>
          </p:spPr>
          <p:txBody>
            <a:bodyPr wrap="square" rtlCol="0">
              <a:spAutoFit/>
            </a:bodyPr>
            <a:lstStyle/>
            <a:p>
              <a:pPr algn="just"/>
              <a:r>
                <a:rPr lang="en-US" sz="5000" b="1" u="sng" dirty="0">
                  <a:solidFill>
                    <a:srgbClr val="800000"/>
                  </a:solidFill>
                </a:rPr>
                <a:t>Experimental Approach</a:t>
              </a:r>
            </a:p>
          </p:txBody>
        </p:sp>
        <p:grpSp>
          <p:nvGrpSpPr>
            <p:cNvPr id="349" name="Group 348"/>
            <p:cNvGrpSpPr/>
            <p:nvPr/>
          </p:nvGrpSpPr>
          <p:grpSpPr>
            <a:xfrm>
              <a:off x="23167581" y="27306767"/>
              <a:ext cx="7595157" cy="2203246"/>
              <a:chOff x="14211691" y="12408551"/>
              <a:chExt cx="7595157" cy="2203246"/>
            </a:xfrm>
          </p:grpSpPr>
          <p:sp>
            <p:nvSpPr>
              <p:cNvPr id="431" name="Rectangle 430"/>
              <p:cNvSpPr/>
              <p:nvPr/>
            </p:nvSpPr>
            <p:spPr>
              <a:xfrm>
                <a:off x="16139032" y="13140537"/>
                <a:ext cx="1156347" cy="636106"/>
              </a:xfrm>
              <a:prstGeom prst="rect">
                <a:avLst/>
              </a:prstGeom>
              <a:solidFill>
                <a:sysClr val="window" lastClr="FFFFFF"/>
              </a:solidFill>
              <a:ln w="12700" cap="flat" cmpd="sng" algn="ctr">
                <a:solidFill>
                  <a:srgbClr val="000000"/>
                </a:solidFill>
                <a:prstDash val="solid"/>
                <a:round/>
                <a:headEnd type="none" w="med" len="med"/>
                <a:tailEnd type="none" w="med" len="med"/>
              </a:ln>
              <a:effectLst/>
            </p:spPr>
            <p:txBody>
              <a:bodyPr rtlCol="0" anchor="ctr"/>
              <a:lstStyle/>
              <a:p>
                <a:pPr algn="ctr" defTabSz="761970">
                  <a:defRPr/>
                </a:pPr>
                <a:r>
                  <a:rPr lang="en-US" sz="1300" kern="0" dirty="0" smtClean="0">
                    <a:solidFill>
                      <a:sysClr val="windowText" lastClr="000000"/>
                    </a:solidFill>
                    <a:latin typeface="Calibri"/>
                  </a:rPr>
                  <a:t>ACUTE</a:t>
                </a:r>
              </a:p>
              <a:p>
                <a:pPr algn="ctr" defTabSz="761970">
                  <a:defRPr/>
                </a:pPr>
                <a:r>
                  <a:rPr lang="en-US" sz="1300" kern="0" dirty="0" smtClean="0">
                    <a:solidFill>
                      <a:sysClr val="windowText" lastClr="000000"/>
                    </a:solidFill>
                    <a:latin typeface="Calibri"/>
                  </a:rPr>
                  <a:t>treatment</a:t>
                </a:r>
                <a:endParaRPr lang="en-US" sz="1300" kern="0" dirty="0">
                  <a:solidFill>
                    <a:sysClr val="windowText" lastClr="000000"/>
                  </a:solidFill>
                  <a:latin typeface="Calibri"/>
                </a:endParaRPr>
              </a:p>
            </p:txBody>
          </p:sp>
          <p:cxnSp>
            <p:nvCxnSpPr>
              <p:cNvPr id="434" name="Straight Arrow Connector 433"/>
              <p:cNvCxnSpPr>
                <a:stCxn id="443" idx="3"/>
              </p:cNvCxnSpPr>
              <p:nvPr/>
            </p:nvCxnSpPr>
            <p:spPr>
              <a:xfrm>
                <a:off x="18522464" y="12904126"/>
                <a:ext cx="301571" cy="9417"/>
              </a:xfrm>
              <a:prstGeom prst="straightConnector1">
                <a:avLst/>
              </a:prstGeom>
              <a:noFill/>
              <a:ln w="9525" cap="flat" cmpd="sng" algn="ctr">
                <a:solidFill>
                  <a:srgbClr val="000000"/>
                </a:solidFill>
                <a:prstDash val="solid"/>
                <a:tailEnd type="arrow"/>
              </a:ln>
              <a:effectLst/>
            </p:spPr>
          </p:cxnSp>
          <p:sp>
            <p:nvSpPr>
              <p:cNvPr id="443" name="Rectangle 442"/>
              <p:cNvSpPr/>
              <p:nvPr/>
            </p:nvSpPr>
            <p:spPr>
              <a:xfrm>
                <a:off x="17544954" y="12586074"/>
                <a:ext cx="977509" cy="636105"/>
              </a:xfrm>
              <a:prstGeom prst="rect">
                <a:avLst/>
              </a:prstGeom>
              <a:solidFill>
                <a:sysClr val="window" lastClr="FFFFFF"/>
              </a:solidFill>
              <a:ln w="25400" cap="flat" cmpd="sng" algn="ctr">
                <a:solidFill>
                  <a:srgbClr val="C0504D"/>
                </a:solidFill>
                <a:prstDash val="solid"/>
                <a:headEnd type="none" w="med" len="med"/>
                <a:tailEnd type="none" w="med" len="med"/>
              </a:ln>
              <a:effectLst/>
            </p:spPr>
            <p:txBody>
              <a:bodyPr rtlCol="0" anchor="ctr"/>
              <a:lstStyle/>
              <a:p>
                <a:pPr algn="ctr" defTabSz="761970">
                  <a:defRPr/>
                </a:pPr>
                <a:r>
                  <a:rPr lang="en-US" sz="1300" kern="0" dirty="0" smtClean="0">
                    <a:solidFill>
                      <a:sysClr val="windowText" lastClr="000000"/>
                    </a:solidFill>
                    <a:latin typeface="Calibri"/>
                  </a:rPr>
                  <a:t>LPS</a:t>
                </a:r>
                <a:endParaRPr lang="en-US" sz="1300" kern="0" dirty="0">
                  <a:solidFill>
                    <a:sysClr val="windowText" lastClr="000000"/>
                  </a:solidFill>
                  <a:latin typeface="Calibri"/>
                </a:endParaRPr>
              </a:p>
            </p:txBody>
          </p:sp>
          <p:sp>
            <p:nvSpPr>
              <p:cNvPr id="463" name="Rectangle 462"/>
              <p:cNvSpPr/>
              <p:nvPr/>
            </p:nvSpPr>
            <p:spPr>
              <a:xfrm>
                <a:off x="17544954" y="13631871"/>
                <a:ext cx="977509" cy="636105"/>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rtlCol="0" anchor="ctr"/>
              <a:lstStyle/>
              <a:p>
                <a:pPr algn="ctr" defTabSz="761970">
                  <a:defRPr/>
                </a:pPr>
                <a:r>
                  <a:rPr lang="en-US" sz="1300" kern="0" dirty="0" smtClean="0">
                    <a:solidFill>
                      <a:sysClr val="windowText" lastClr="000000"/>
                    </a:solidFill>
                    <a:latin typeface="Calibri"/>
                  </a:rPr>
                  <a:t>saline</a:t>
                </a:r>
                <a:endParaRPr lang="en-US" sz="1300" kern="0" dirty="0">
                  <a:solidFill>
                    <a:sysClr val="windowText" lastClr="000000"/>
                  </a:solidFill>
                  <a:latin typeface="Calibri"/>
                </a:endParaRPr>
              </a:p>
            </p:txBody>
          </p:sp>
          <p:cxnSp>
            <p:nvCxnSpPr>
              <p:cNvPr id="464" name="Straight Arrow Connector 463"/>
              <p:cNvCxnSpPr>
                <a:stCxn id="463" idx="3"/>
              </p:cNvCxnSpPr>
              <p:nvPr/>
            </p:nvCxnSpPr>
            <p:spPr>
              <a:xfrm>
                <a:off x="18522464" y="13949924"/>
                <a:ext cx="301571" cy="1384"/>
              </a:xfrm>
              <a:prstGeom prst="straightConnector1">
                <a:avLst/>
              </a:prstGeom>
              <a:noFill/>
              <a:ln w="9525" cap="flat" cmpd="sng" algn="ctr">
                <a:solidFill>
                  <a:srgbClr val="000000"/>
                </a:solidFill>
                <a:prstDash val="solid"/>
                <a:tailEnd type="arrow"/>
              </a:ln>
              <a:effectLst/>
            </p:spPr>
          </p:cxnSp>
          <p:cxnSp>
            <p:nvCxnSpPr>
              <p:cNvPr id="465" name="Straight Arrow Connector 464"/>
              <p:cNvCxnSpPr>
                <a:stCxn id="431" idx="3"/>
                <a:endCxn id="443" idx="1"/>
              </p:cNvCxnSpPr>
              <p:nvPr/>
            </p:nvCxnSpPr>
            <p:spPr>
              <a:xfrm flipV="1">
                <a:off x="17295379" y="12904125"/>
                <a:ext cx="249575" cy="554464"/>
              </a:xfrm>
              <a:prstGeom prst="straightConnector1">
                <a:avLst/>
              </a:prstGeom>
              <a:noFill/>
              <a:ln w="9525" cap="flat" cmpd="sng" algn="ctr">
                <a:solidFill>
                  <a:srgbClr val="000000"/>
                </a:solidFill>
                <a:prstDash val="solid"/>
                <a:tailEnd type="arrow"/>
              </a:ln>
              <a:effectLst/>
            </p:spPr>
          </p:cxnSp>
          <p:cxnSp>
            <p:nvCxnSpPr>
              <p:cNvPr id="466" name="Straight Arrow Connector 465"/>
              <p:cNvCxnSpPr>
                <a:stCxn id="431" idx="3"/>
                <a:endCxn id="463" idx="1"/>
              </p:cNvCxnSpPr>
              <p:nvPr/>
            </p:nvCxnSpPr>
            <p:spPr>
              <a:xfrm>
                <a:off x="17295379" y="13458590"/>
                <a:ext cx="249575" cy="491333"/>
              </a:xfrm>
              <a:prstGeom prst="straightConnector1">
                <a:avLst/>
              </a:prstGeom>
              <a:noFill/>
              <a:ln w="9525" cap="flat" cmpd="sng" algn="ctr">
                <a:solidFill>
                  <a:srgbClr val="000000"/>
                </a:solidFill>
                <a:prstDash val="solid"/>
                <a:tailEnd type="arrow"/>
              </a:ln>
              <a:effectLst/>
            </p:spPr>
          </p:cxnSp>
          <p:cxnSp>
            <p:nvCxnSpPr>
              <p:cNvPr id="499" name="Straight Arrow Connector 498"/>
              <p:cNvCxnSpPr/>
              <p:nvPr/>
            </p:nvCxnSpPr>
            <p:spPr>
              <a:xfrm flipV="1">
                <a:off x="18853525" y="12921002"/>
                <a:ext cx="2953323" cy="9445"/>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500" name="Straight Connector 8"/>
              <p:cNvCxnSpPr/>
              <p:nvPr/>
            </p:nvCxnSpPr>
            <p:spPr>
              <a:xfrm rot="5400000">
                <a:off x="19561018" y="12907285"/>
                <a:ext cx="353496" cy="6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501" name="TextBox 14"/>
              <p:cNvSpPr txBox="1"/>
              <p:nvPr/>
            </p:nvSpPr>
            <p:spPr>
              <a:xfrm>
                <a:off x="19611145" y="12408758"/>
                <a:ext cx="322369" cy="341448"/>
              </a:xfrm>
              <a:prstGeom prst="rect">
                <a:avLst/>
              </a:prstGeom>
              <a:noFill/>
            </p:spPr>
            <p:txBody>
              <a:bodyPr wrap="square" rtlCol="0">
                <a:spAutoFit/>
              </a:bodyPr>
              <a:lstStyle/>
              <a:p>
                <a:pPr defTabSz="761970">
                  <a:defRPr/>
                </a:pPr>
                <a:r>
                  <a:rPr lang="en-US" sz="1200" kern="0" dirty="0" smtClean="0">
                    <a:solidFill>
                      <a:sysClr val="windowText" lastClr="000000"/>
                    </a:solidFill>
                  </a:rPr>
                  <a:t>0</a:t>
                </a:r>
                <a:endParaRPr lang="en-US" sz="1200" kern="0" dirty="0">
                  <a:solidFill>
                    <a:sysClr val="windowText" lastClr="000000"/>
                  </a:solidFill>
                </a:endParaRPr>
              </a:p>
            </p:txBody>
          </p:sp>
          <p:cxnSp>
            <p:nvCxnSpPr>
              <p:cNvPr id="502" name="Straight Connector 501"/>
              <p:cNvCxnSpPr/>
              <p:nvPr/>
            </p:nvCxnSpPr>
            <p:spPr>
              <a:xfrm rot="5400000">
                <a:off x="20392290" y="12907285"/>
                <a:ext cx="353496" cy="6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503" name="TextBox 502"/>
              <p:cNvSpPr txBox="1"/>
              <p:nvPr/>
            </p:nvSpPr>
            <p:spPr>
              <a:xfrm>
                <a:off x="20454325" y="12408551"/>
                <a:ext cx="145587" cy="341448"/>
              </a:xfrm>
              <a:prstGeom prst="rect">
                <a:avLst/>
              </a:prstGeom>
              <a:noFill/>
            </p:spPr>
            <p:txBody>
              <a:bodyPr wrap="square" rtlCol="0">
                <a:spAutoFit/>
              </a:bodyPr>
              <a:lstStyle/>
              <a:p>
                <a:pPr defTabSz="761970">
                  <a:defRPr/>
                </a:pPr>
                <a:r>
                  <a:rPr lang="en-US" sz="1200" kern="0" dirty="0" smtClean="0">
                    <a:solidFill>
                      <a:sysClr val="windowText" lastClr="000000"/>
                    </a:solidFill>
                  </a:rPr>
                  <a:t>4</a:t>
                </a:r>
                <a:endParaRPr lang="en-US" sz="1200" kern="0" dirty="0">
                  <a:solidFill>
                    <a:sysClr val="windowText" lastClr="000000"/>
                  </a:solidFill>
                </a:endParaRPr>
              </a:p>
            </p:txBody>
          </p:sp>
          <p:cxnSp>
            <p:nvCxnSpPr>
              <p:cNvPr id="504" name="Straight Connector 503"/>
              <p:cNvCxnSpPr/>
              <p:nvPr/>
            </p:nvCxnSpPr>
            <p:spPr>
              <a:xfrm rot="5400000">
                <a:off x="18676451" y="12907285"/>
                <a:ext cx="353496" cy="6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518" name="TextBox 10"/>
              <p:cNvSpPr txBox="1"/>
              <p:nvPr/>
            </p:nvSpPr>
            <p:spPr>
              <a:xfrm>
                <a:off x="18645544" y="12486666"/>
                <a:ext cx="623942" cy="341448"/>
              </a:xfrm>
              <a:prstGeom prst="rect">
                <a:avLst/>
              </a:prstGeom>
              <a:noFill/>
            </p:spPr>
            <p:txBody>
              <a:bodyPr wrap="square" rtlCol="0">
                <a:spAutoFit/>
              </a:bodyPr>
              <a:lstStyle/>
              <a:p>
                <a:pPr defTabSz="761970">
                  <a:defRPr/>
                </a:pPr>
                <a:r>
                  <a:rPr lang="en-US" sz="1200" kern="0" dirty="0" smtClean="0">
                    <a:solidFill>
                      <a:sysClr val="windowText" lastClr="000000"/>
                    </a:solidFill>
                  </a:rPr>
                  <a:t>-12 </a:t>
                </a:r>
                <a:r>
                  <a:rPr lang="en-US" sz="1200" kern="0" dirty="0" err="1" smtClean="0">
                    <a:solidFill>
                      <a:sysClr val="windowText" lastClr="000000"/>
                    </a:solidFill>
                  </a:rPr>
                  <a:t>h</a:t>
                </a:r>
                <a:endParaRPr lang="en-US" sz="1200" kern="0" dirty="0">
                  <a:solidFill>
                    <a:sysClr val="windowText" lastClr="000000"/>
                  </a:solidFill>
                </a:endParaRPr>
              </a:p>
            </p:txBody>
          </p:sp>
          <p:sp>
            <p:nvSpPr>
              <p:cNvPr id="519" name="TextBox 518"/>
              <p:cNvSpPr txBox="1"/>
              <p:nvPr/>
            </p:nvSpPr>
            <p:spPr>
              <a:xfrm>
                <a:off x="19051758" y="12930447"/>
                <a:ext cx="767250" cy="303509"/>
              </a:xfrm>
              <a:prstGeom prst="rect">
                <a:avLst/>
              </a:prstGeom>
              <a:noFill/>
            </p:spPr>
            <p:txBody>
              <a:bodyPr wrap="square" rtlCol="0">
                <a:spAutoFit/>
              </a:bodyPr>
              <a:lstStyle/>
              <a:p>
                <a:pPr defTabSz="761970">
                  <a:defRPr/>
                </a:pPr>
                <a:r>
                  <a:rPr lang="en-US" sz="1000" kern="0" dirty="0" smtClean="0">
                    <a:solidFill>
                      <a:sysClr val="windowText" lastClr="000000"/>
                    </a:solidFill>
                  </a:rPr>
                  <a:t>fast</a:t>
                </a:r>
                <a:endParaRPr lang="en-US" sz="1000" kern="0" dirty="0">
                  <a:solidFill>
                    <a:sysClr val="windowText" lastClr="000000"/>
                  </a:solidFill>
                </a:endParaRPr>
              </a:p>
            </p:txBody>
          </p:sp>
          <p:sp>
            <p:nvSpPr>
              <p:cNvPr id="520" name="Rectangle 519"/>
              <p:cNvSpPr/>
              <p:nvPr/>
            </p:nvSpPr>
            <p:spPr>
              <a:xfrm>
                <a:off x="19379486" y="13123098"/>
                <a:ext cx="835661" cy="448270"/>
              </a:xfrm>
              <a:prstGeom prst="rect">
                <a:avLst/>
              </a:prstGeom>
              <a:solidFill>
                <a:sysClr val="window" lastClr="FFFFFF"/>
              </a:solidFill>
              <a:ln w="25400" cap="flat" cmpd="sng" algn="ctr">
                <a:solidFill>
                  <a:srgbClr val="C0504D"/>
                </a:solidFill>
                <a:prstDash val="solid"/>
              </a:ln>
              <a:effectLst/>
            </p:spPr>
            <p:txBody>
              <a:bodyPr rtlCol="0" anchor="ctr"/>
              <a:lstStyle/>
              <a:p>
                <a:pPr algn="ctr" defTabSz="761970">
                  <a:defRPr/>
                </a:pPr>
                <a:r>
                  <a:rPr lang="en-US" sz="1000" kern="0" dirty="0" smtClean="0">
                    <a:solidFill>
                      <a:sysClr val="windowText" lastClr="000000"/>
                    </a:solidFill>
                    <a:latin typeface="Calibri"/>
                  </a:rPr>
                  <a:t>LPS </a:t>
                </a:r>
                <a:r>
                  <a:rPr lang="en-US" sz="1000" kern="0" dirty="0" smtClean="0">
                    <a:solidFill>
                      <a:sysClr val="windowText" lastClr="000000"/>
                    </a:solidFill>
                    <a:latin typeface="Calibri"/>
                  </a:rPr>
                  <a:t>injection</a:t>
                </a:r>
                <a:endParaRPr lang="en-US" sz="1000" kern="0" dirty="0">
                  <a:solidFill>
                    <a:sysClr val="windowText" lastClr="000000"/>
                  </a:solidFill>
                  <a:latin typeface="Calibri"/>
                </a:endParaRPr>
              </a:p>
            </p:txBody>
          </p:sp>
          <p:sp>
            <p:nvSpPr>
              <p:cNvPr id="521" name="Rectangle 520"/>
              <p:cNvSpPr/>
              <p:nvPr/>
            </p:nvSpPr>
            <p:spPr>
              <a:xfrm>
                <a:off x="20215147" y="13114797"/>
                <a:ext cx="721271" cy="448270"/>
              </a:xfrm>
              <a:prstGeom prst="rect">
                <a:avLst/>
              </a:prstGeom>
              <a:solidFill>
                <a:sysClr val="window" lastClr="FFFFFF"/>
              </a:solidFill>
              <a:ln w="25400" cap="flat" cmpd="sng" algn="ctr">
                <a:solidFill>
                  <a:srgbClr val="9BBB59"/>
                </a:solidFill>
                <a:prstDash val="solid"/>
              </a:ln>
              <a:effectLst/>
            </p:spPr>
            <p:txBody>
              <a:bodyPr rtlCol="0" anchor="ctr"/>
              <a:lstStyle/>
              <a:p>
                <a:pPr algn="ctr" defTabSz="761970">
                  <a:defRPr/>
                </a:pPr>
                <a:r>
                  <a:rPr lang="en-US" sz="1000" kern="0" dirty="0" smtClean="0">
                    <a:solidFill>
                      <a:sysClr val="windowText" lastClr="000000"/>
                    </a:solidFill>
                    <a:latin typeface="Calibri"/>
                  </a:rPr>
                  <a:t>GTT</a:t>
                </a:r>
                <a:endParaRPr lang="en-US" sz="1000" kern="0" dirty="0">
                  <a:solidFill>
                    <a:sysClr val="windowText" lastClr="000000"/>
                  </a:solidFill>
                  <a:latin typeface="Calibri"/>
                </a:endParaRPr>
              </a:p>
            </p:txBody>
          </p:sp>
          <p:sp>
            <p:nvSpPr>
              <p:cNvPr id="522" name="Rectangle 521"/>
              <p:cNvSpPr/>
              <p:nvPr/>
            </p:nvSpPr>
            <p:spPr>
              <a:xfrm>
                <a:off x="20955996" y="13112029"/>
                <a:ext cx="721271" cy="448270"/>
              </a:xfrm>
              <a:prstGeom prst="rect">
                <a:avLst/>
              </a:prstGeom>
              <a:solidFill>
                <a:sysClr val="window" lastClr="FFFFFF"/>
              </a:solidFill>
              <a:ln w="25400" cap="flat" cmpd="sng" algn="ctr">
                <a:solidFill>
                  <a:srgbClr val="8064A2"/>
                </a:solidFill>
                <a:prstDash val="solid"/>
              </a:ln>
              <a:effectLst/>
            </p:spPr>
            <p:txBody>
              <a:bodyPr rtlCol="0" anchor="ctr"/>
              <a:lstStyle/>
              <a:p>
                <a:pPr algn="ctr" defTabSz="761970">
                  <a:defRPr/>
                </a:pPr>
                <a:r>
                  <a:rPr lang="en-US" sz="1000" kern="0" dirty="0" smtClean="0">
                    <a:solidFill>
                      <a:sysClr val="windowText" lastClr="000000"/>
                    </a:solidFill>
                    <a:latin typeface="Calibri"/>
                  </a:rPr>
                  <a:t>sac</a:t>
                </a:r>
                <a:endParaRPr lang="en-US" sz="1000" kern="0" dirty="0">
                  <a:solidFill>
                    <a:sysClr val="windowText" lastClr="000000"/>
                  </a:solidFill>
                  <a:latin typeface="Calibri"/>
                </a:endParaRPr>
              </a:p>
            </p:txBody>
          </p:sp>
          <p:cxnSp>
            <p:nvCxnSpPr>
              <p:cNvPr id="523" name="Straight Connector 522"/>
              <p:cNvCxnSpPr/>
              <p:nvPr/>
            </p:nvCxnSpPr>
            <p:spPr>
              <a:xfrm rot="5400000">
                <a:off x="21147927" y="12915527"/>
                <a:ext cx="353496" cy="6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524" name="TextBox 523"/>
              <p:cNvSpPr txBox="1"/>
              <p:nvPr/>
            </p:nvSpPr>
            <p:spPr>
              <a:xfrm>
                <a:off x="21147567" y="12416793"/>
                <a:ext cx="654040" cy="341448"/>
              </a:xfrm>
              <a:prstGeom prst="rect">
                <a:avLst/>
              </a:prstGeom>
              <a:noFill/>
            </p:spPr>
            <p:txBody>
              <a:bodyPr wrap="square" rtlCol="0">
                <a:spAutoFit/>
              </a:bodyPr>
              <a:lstStyle/>
              <a:p>
                <a:pPr defTabSz="761970">
                  <a:defRPr/>
                </a:pPr>
                <a:r>
                  <a:rPr lang="en-US" sz="1200" kern="0" dirty="0" smtClean="0">
                    <a:solidFill>
                      <a:sysClr val="windowText" lastClr="000000"/>
                    </a:solidFill>
                  </a:rPr>
                  <a:t>4:30</a:t>
                </a:r>
                <a:endParaRPr lang="en-US" sz="1200" kern="0" dirty="0">
                  <a:solidFill>
                    <a:sysClr val="windowText" lastClr="000000"/>
                  </a:solidFill>
                </a:endParaRPr>
              </a:p>
            </p:txBody>
          </p:sp>
          <p:cxnSp>
            <p:nvCxnSpPr>
              <p:cNvPr id="525" name="Straight Arrow Connector 524"/>
              <p:cNvCxnSpPr/>
              <p:nvPr/>
            </p:nvCxnSpPr>
            <p:spPr>
              <a:xfrm>
                <a:off x="18853524" y="13947693"/>
                <a:ext cx="2948082" cy="1624"/>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526" name="Straight Connector 8"/>
              <p:cNvCxnSpPr/>
              <p:nvPr/>
            </p:nvCxnSpPr>
            <p:spPr>
              <a:xfrm rot="5400000">
                <a:off x="19561018" y="13947714"/>
                <a:ext cx="353496" cy="6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527" name="TextBox 14"/>
              <p:cNvSpPr txBox="1"/>
              <p:nvPr/>
            </p:nvSpPr>
            <p:spPr>
              <a:xfrm>
                <a:off x="19623053" y="13501125"/>
                <a:ext cx="322369" cy="341448"/>
              </a:xfrm>
              <a:prstGeom prst="rect">
                <a:avLst/>
              </a:prstGeom>
              <a:noFill/>
            </p:spPr>
            <p:txBody>
              <a:bodyPr wrap="square" rtlCol="0">
                <a:spAutoFit/>
              </a:bodyPr>
              <a:lstStyle/>
              <a:p>
                <a:pPr defTabSz="761970">
                  <a:defRPr/>
                </a:pPr>
                <a:r>
                  <a:rPr lang="en-US" sz="1200" kern="0" dirty="0" smtClean="0">
                    <a:solidFill>
                      <a:sysClr val="windowText" lastClr="000000"/>
                    </a:solidFill>
                  </a:rPr>
                  <a:t>0</a:t>
                </a:r>
                <a:endParaRPr lang="en-US" sz="1200" kern="0" dirty="0">
                  <a:solidFill>
                    <a:sysClr val="windowText" lastClr="000000"/>
                  </a:solidFill>
                </a:endParaRPr>
              </a:p>
            </p:txBody>
          </p:sp>
          <p:cxnSp>
            <p:nvCxnSpPr>
              <p:cNvPr id="528" name="Straight Connector 527"/>
              <p:cNvCxnSpPr/>
              <p:nvPr/>
            </p:nvCxnSpPr>
            <p:spPr>
              <a:xfrm rot="5400000">
                <a:off x="20392290" y="13947714"/>
                <a:ext cx="353496" cy="65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529" name="TextBox 528"/>
              <p:cNvSpPr txBox="1"/>
              <p:nvPr/>
            </p:nvSpPr>
            <p:spPr>
              <a:xfrm>
                <a:off x="20454325" y="13500917"/>
                <a:ext cx="145587" cy="341448"/>
              </a:xfrm>
              <a:prstGeom prst="rect">
                <a:avLst/>
              </a:prstGeom>
              <a:noFill/>
            </p:spPr>
            <p:txBody>
              <a:bodyPr wrap="square" rtlCol="0">
                <a:spAutoFit/>
              </a:bodyPr>
              <a:lstStyle/>
              <a:p>
                <a:pPr defTabSz="761970">
                  <a:defRPr/>
                </a:pPr>
                <a:r>
                  <a:rPr lang="en-US" sz="1200" kern="0" dirty="0" smtClean="0">
                    <a:solidFill>
                      <a:sysClr val="windowText" lastClr="000000"/>
                    </a:solidFill>
                  </a:rPr>
                  <a:t>4</a:t>
                </a:r>
                <a:endParaRPr lang="en-US" sz="1200" kern="0" dirty="0">
                  <a:solidFill>
                    <a:sysClr val="windowText" lastClr="000000"/>
                  </a:solidFill>
                </a:endParaRPr>
              </a:p>
            </p:txBody>
          </p:sp>
          <p:cxnSp>
            <p:nvCxnSpPr>
              <p:cNvPr id="530" name="Straight Connector 529"/>
              <p:cNvCxnSpPr/>
              <p:nvPr/>
            </p:nvCxnSpPr>
            <p:spPr>
              <a:xfrm rot="5400000">
                <a:off x="18676451" y="13947714"/>
                <a:ext cx="353496" cy="65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531" name="TextBox 530"/>
              <p:cNvSpPr txBox="1"/>
              <p:nvPr/>
            </p:nvSpPr>
            <p:spPr>
              <a:xfrm>
                <a:off x="18645544" y="13527094"/>
                <a:ext cx="623942" cy="341448"/>
              </a:xfrm>
              <a:prstGeom prst="rect">
                <a:avLst/>
              </a:prstGeom>
              <a:noFill/>
            </p:spPr>
            <p:txBody>
              <a:bodyPr wrap="square" rtlCol="0">
                <a:spAutoFit/>
              </a:bodyPr>
              <a:lstStyle/>
              <a:p>
                <a:pPr defTabSz="761970">
                  <a:defRPr/>
                </a:pPr>
                <a:r>
                  <a:rPr lang="en-US" sz="1200" kern="0" dirty="0" smtClean="0">
                    <a:solidFill>
                      <a:sysClr val="windowText" lastClr="000000"/>
                    </a:solidFill>
                  </a:rPr>
                  <a:t>-12 </a:t>
                </a:r>
                <a:r>
                  <a:rPr lang="en-US" sz="1200" kern="0" dirty="0" err="1" smtClean="0">
                    <a:solidFill>
                      <a:sysClr val="windowText" lastClr="000000"/>
                    </a:solidFill>
                  </a:rPr>
                  <a:t>h</a:t>
                </a:r>
                <a:endParaRPr lang="en-US" sz="1200" kern="0" dirty="0">
                  <a:solidFill>
                    <a:sysClr val="windowText" lastClr="000000"/>
                  </a:solidFill>
                </a:endParaRPr>
              </a:p>
            </p:txBody>
          </p:sp>
          <p:sp>
            <p:nvSpPr>
              <p:cNvPr id="532" name="TextBox 531"/>
              <p:cNvSpPr txBox="1"/>
              <p:nvPr/>
            </p:nvSpPr>
            <p:spPr>
              <a:xfrm>
                <a:off x="19051758" y="13970876"/>
                <a:ext cx="767250" cy="303509"/>
              </a:xfrm>
              <a:prstGeom prst="rect">
                <a:avLst/>
              </a:prstGeom>
              <a:noFill/>
            </p:spPr>
            <p:txBody>
              <a:bodyPr wrap="square" rtlCol="0">
                <a:spAutoFit/>
              </a:bodyPr>
              <a:lstStyle/>
              <a:p>
                <a:pPr defTabSz="761970">
                  <a:defRPr/>
                </a:pPr>
                <a:r>
                  <a:rPr lang="en-US" sz="1000" kern="0" dirty="0" smtClean="0">
                    <a:solidFill>
                      <a:sysClr val="windowText" lastClr="000000"/>
                    </a:solidFill>
                  </a:rPr>
                  <a:t>fast</a:t>
                </a:r>
                <a:endParaRPr lang="en-US" sz="1000" kern="0" dirty="0">
                  <a:solidFill>
                    <a:sysClr val="windowText" lastClr="000000"/>
                  </a:solidFill>
                </a:endParaRPr>
              </a:p>
            </p:txBody>
          </p:sp>
          <p:sp>
            <p:nvSpPr>
              <p:cNvPr id="533" name="Rectangle 532"/>
              <p:cNvSpPr/>
              <p:nvPr/>
            </p:nvSpPr>
            <p:spPr>
              <a:xfrm>
                <a:off x="19269486" y="14163527"/>
                <a:ext cx="945662" cy="448270"/>
              </a:xfrm>
              <a:prstGeom prst="rect">
                <a:avLst/>
              </a:prstGeom>
              <a:solidFill>
                <a:sysClr val="window" lastClr="FFFFFF"/>
              </a:solidFill>
              <a:ln w="25400" cap="flat" cmpd="sng" algn="ctr">
                <a:solidFill>
                  <a:srgbClr val="4F81BD"/>
                </a:solidFill>
                <a:prstDash val="solid"/>
              </a:ln>
              <a:effectLst/>
            </p:spPr>
            <p:txBody>
              <a:bodyPr rtlCol="0" anchor="ctr"/>
              <a:lstStyle/>
              <a:p>
                <a:pPr algn="ctr" defTabSz="761970">
                  <a:defRPr/>
                </a:pPr>
                <a:r>
                  <a:rPr lang="en-US" sz="1000" kern="0" dirty="0" smtClean="0">
                    <a:solidFill>
                      <a:sysClr val="windowText" lastClr="000000"/>
                    </a:solidFill>
                    <a:latin typeface="Calibri"/>
                  </a:rPr>
                  <a:t>Saline </a:t>
                </a:r>
                <a:r>
                  <a:rPr lang="en-US" sz="1000" kern="0" dirty="0" smtClean="0">
                    <a:solidFill>
                      <a:sysClr val="windowText" lastClr="000000"/>
                    </a:solidFill>
                    <a:latin typeface="Calibri"/>
                  </a:rPr>
                  <a:t>injection</a:t>
                </a:r>
                <a:endParaRPr lang="en-US" sz="1000" kern="0" dirty="0">
                  <a:solidFill>
                    <a:sysClr val="windowText" lastClr="000000"/>
                  </a:solidFill>
                  <a:latin typeface="Calibri"/>
                </a:endParaRPr>
              </a:p>
            </p:txBody>
          </p:sp>
          <p:sp>
            <p:nvSpPr>
              <p:cNvPr id="534" name="Rectangle 533"/>
              <p:cNvSpPr/>
              <p:nvPr/>
            </p:nvSpPr>
            <p:spPr>
              <a:xfrm>
                <a:off x="20215147" y="14155225"/>
                <a:ext cx="721271" cy="448270"/>
              </a:xfrm>
              <a:prstGeom prst="rect">
                <a:avLst/>
              </a:prstGeom>
              <a:solidFill>
                <a:sysClr val="window" lastClr="FFFFFF"/>
              </a:solidFill>
              <a:ln w="25400" cap="flat" cmpd="sng" algn="ctr">
                <a:solidFill>
                  <a:srgbClr val="9BBB59"/>
                </a:solidFill>
                <a:prstDash val="solid"/>
              </a:ln>
              <a:effectLst/>
            </p:spPr>
            <p:txBody>
              <a:bodyPr rtlCol="0" anchor="ctr"/>
              <a:lstStyle/>
              <a:p>
                <a:pPr algn="ctr" defTabSz="761970">
                  <a:defRPr/>
                </a:pPr>
                <a:r>
                  <a:rPr lang="en-US" sz="1000" kern="0" dirty="0" smtClean="0">
                    <a:solidFill>
                      <a:sysClr val="windowText" lastClr="000000"/>
                    </a:solidFill>
                    <a:latin typeface="Calibri"/>
                  </a:rPr>
                  <a:t>GTT</a:t>
                </a:r>
                <a:endParaRPr lang="en-US" sz="1000" kern="0" dirty="0">
                  <a:solidFill>
                    <a:sysClr val="windowText" lastClr="000000"/>
                  </a:solidFill>
                  <a:latin typeface="Calibri"/>
                </a:endParaRPr>
              </a:p>
            </p:txBody>
          </p:sp>
          <p:sp>
            <p:nvSpPr>
              <p:cNvPr id="535" name="Rectangle 534"/>
              <p:cNvSpPr/>
              <p:nvPr/>
            </p:nvSpPr>
            <p:spPr>
              <a:xfrm>
                <a:off x="20955996" y="14152458"/>
                <a:ext cx="721271" cy="448270"/>
              </a:xfrm>
              <a:prstGeom prst="rect">
                <a:avLst/>
              </a:prstGeom>
              <a:solidFill>
                <a:sysClr val="window" lastClr="FFFFFF"/>
              </a:solidFill>
              <a:ln w="25400" cap="flat" cmpd="sng" algn="ctr">
                <a:solidFill>
                  <a:srgbClr val="8064A2"/>
                </a:solidFill>
                <a:prstDash val="solid"/>
              </a:ln>
              <a:effectLst/>
            </p:spPr>
            <p:txBody>
              <a:bodyPr rtlCol="0" anchor="ctr"/>
              <a:lstStyle/>
              <a:p>
                <a:pPr algn="ctr" defTabSz="761970">
                  <a:defRPr/>
                </a:pPr>
                <a:r>
                  <a:rPr lang="en-US" sz="1000" kern="0" dirty="0" smtClean="0">
                    <a:solidFill>
                      <a:sysClr val="windowText" lastClr="000000"/>
                    </a:solidFill>
                    <a:latin typeface="Calibri"/>
                  </a:rPr>
                  <a:t>sac</a:t>
                </a:r>
                <a:endParaRPr lang="en-US" sz="1000" kern="0" dirty="0">
                  <a:solidFill>
                    <a:sysClr val="windowText" lastClr="000000"/>
                  </a:solidFill>
                  <a:latin typeface="Calibri"/>
                </a:endParaRPr>
              </a:p>
            </p:txBody>
          </p:sp>
          <p:grpSp>
            <p:nvGrpSpPr>
              <p:cNvPr id="536" name="Group 144"/>
              <p:cNvGrpSpPr/>
              <p:nvPr/>
            </p:nvGrpSpPr>
            <p:grpSpPr>
              <a:xfrm>
                <a:off x="21147439" y="13504374"/>
                <a:ext cx="529689" cy="609349"/>
                <a:chOff x="7346156" y="1246107"/>
                <a:chExt cx="646906" cy="834141"/>
              </a:xfrm>
            </p:grpSpPr>
            <p:cxnSp>
              <p:nvCxnSpPr>
                <p:cNvPr id="539" name="Straight Connector 538"/>
                <p:cNvCxnSpPr/>
                <p:nvPr/>
              </p:nvCxnSpPr>
              <p:spPr>
                <a:xfrm rot="5400000">
                  <a:off x="7337849" y="1855246"/>
                  <a:ext cx="439783" cy="10221"/>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540" name="TextBox 539"/>
                <p:cNvSpPr txBox="1"/>
                <p:nvPr/>
              </p:nvSpPr>
              <p:spPr>
                <a:xfrm>
                  <a:off x="7346156" y="1246107"/>
                  <a:ext cx="646906" cy="779017"/>
                </a:xfrm>
                <a:prstGeom prst="rect">
                  <a:avLst/>
                </a:prstGeom>
                <a:noFill/>
                <a:ln>
                  <a:noFill/>
                </a:ln>
              </p:spPr>
              <p:txBody>
                <a:bodyPr wrap="square" rtlCol="0">
                  <a:spAutoFit/>
                </a:bodyPr>
                <a:lstStyle/>
                <a:p>
                  <a:pPr defTabSz="761970">
                    <a:defRPr/>
                  </a:pPr>
                  <a:r>
                    <a:rPr lang="en-US" sz="1200" kern="0" dirty="0" smtClean="0">
                      <a:solidFill>
                        <a:sysClr val="windowText" lastClr="000000"/>
                      </a:solidFill>
                    </a:rPr>
                    <a:t>4:30</a:t>
                  </a:r>
                  <a:endParaRPr lang="en-US" sz="1200" kern="0" dirty="0">
                    <a:solidFill>
                      <a:sysClr val="windowText" lastClr="000000"/>
                    </a:solidFill>
                  </a:endParaRPr>
                </a:p>
              </p:txBody>
            </p:sp>
          </p:grpSp>
          <p:sp>
            <p:nvSpPr>
              <p:cNvPr id="537" name="Rectangle 536"/>
              <p:cNvSpPr/>
              <p:nvPr/>
            </p:nvSpPr>
            <p:spPr>
              <a:xfrm>
                <a:off x="14211691" y="13135186"/>
                <a:ext cx="977509" cy="636105"/>
              </a:xfrm>
              <a:prstGeom prst="rect">
                <a:avLst/>
              </a:prstGeom>
              <a:solidFill>
                <a:sysClr val="window" lastClr="FFFFFF"/>
              </a:solidFill>
              <a:ln w="12700" cap="flat" cmpd="sng" algn="ctr">
                <a:solidFill>
                  <a:srgbClr val="000000"/>
                </a:solidFill>
                <a:prstDash val="solid"/>
                <a:round/>
                <a:headEnd type="none" w="med" len="med"/>
                <a:tailEnd type="none" w="med" len="med"/>
              </a:ln>
              <a:effectLst/>
            </p:spPr>
            <p:txBody>
              <a:bodyPr rtlCol="0" anchor="ctr"/>
              <a:lstStyle/>
              <a:p>
                <a:pPr algn="ctr" defTabSz="761970">
                  <a:defRPr/>
                </a:pPr>
                <a:r>
                  <a:rPr lang="en-US" sz="1300" kern="0" dirty="0" smtClean="0">
                    <a:solidFill>
                      <a:sysClr val="windowText" lastClr="000000"/>
                    </a:solidFill>
                    <a:latin typeface="Calibri"/>
                  </a:rPr>
                  <a:t>C57Bl/6</a:t>
                </a:r>
              </a:p>
              <a:p>
                <a:pPr algn="ctr" defTabSz="761970">
                  <a:defRPr/>
                </a:pPr>
                <a:r>
                  <a:rPr lang="en-US" sz="1300" kern="0" dirty="0" smtClean="0">
                    <a:solidFill>
                      <a:sysClr val="windowText" lastClr="000000"/>
                    </a:solidFill>
                    <a:latin typeface="Calibri"/>
                  </a:rPr>
                  <a:t>mice</a:t>
                </a:r>
                <a:endParaRPr lang="en-US" sz="1300" kern="0" dirty="0">
                  <a:solidFill>
                    <a:sysClr val="windowText" lastClr="000000"/>
                  </a:solidFill>
                  <a:latin typeface="Calibri"/>
                </a:endParaRPr>
              </a:p>
            </p:txBody>
          </p:sp>
          <p:cxnSp>
            <p:nvCxnSpPr>
              <p:cNvPr id="538" name="Straight Arrow Connector 537"/>
              <p:cNvCxnSpPr>
                <a:stCxn id="537" idx="3"/>
                <a:endCxn id="431" idx="1"/>
              </p:cNvCxnSpPr>
              <p:nvPr/>
            </p:nvCxnSpPr>
            <p:spPr>
              <a:xfrm>
                <a:off x="15189200" y="13453239"/>
                <a:ext cx="949832" cy="5351"/>
              </a:xfrm>
              <a:prstGeom prst="straightConnector1">
                <a:avLst/>
              </a:prstGeom>
              <a:noFill/>
              <a:ln w="9525" cap="flat" cmpd="sng" algn="ctr">
                <a:solidFill>
                  <a:srgbClr val="000000"/>
                </a:solidFill>
                <a:prstDash val="solid"/>
                <a:tailEnd type="arrow"/>
              </a:ln>
              <a:effectLst/>
            </p:spPr>
          </p:cxnSp>
        </p:grpSp>
      </p:grpSp>
      <p:sp>
        <p:nvSpPr>
          <p:cNvPr id="301" name="AutoShape 22"/>
          <p:cNvSpPr>
            <a:spLocks noChangeArrowheads="1"/>
          </p:cNvSpPr>
          <p:nvPr/>
        </p:nvSpPr>
        <p:spPr bwMode="auto">
          <a:xfrm>
            <a:off x="26792295" y="4214382"/>
            <a:ext cx="8896028" cy="14268732"/>
          </a:xfrm>
          <a:prstGeom prst="roundRect">
            <a:avLst>
              <a:gd name="adj" fmla="val 5162"/>
            </a:avLst>
          </a:prstGeom>
          <a:ln>
            <a:solidFill>
              <a:srgbClr val="800000"/>
            </a:solidFill>
            <a:headEnd/>
            <a:tailEnd/>
          </a:ln>
        </p:spPr>
        <p:style>
          <a:lnRef idx="2">
            <a:schemeClr val="accent2"/>
          </a:lnRef>
          <a:fillRef idx="1">
            <a:schemeClr val="lt1"/>
          </a:fillRef>
          <a:effectRef idx="0">
            <a:schemeClr val="accent2"/>
          </a:effectRef>
          <a:fontRef idx="minor">
            <a:schemeClr val="dk1"/>
          </a:fontRef>
        </p:style>
        <p:txBody>
          <a:bodyPr wrap="none" lIns="73804" tIns="36899" rIns="73804" bIns="36899" anchor="ctr"/>
          <a:lstStyle/>
          <a:p>
            <a:pPr algn="just" defTabSz="736836"/>
            <a:endParaRPr lang="en-US" sz="1900" dirty="0">
              <a:solidFill>
                <a:srgbClr val="CC6600"/>
              </a:solidFill>
              <a:latin typeface="Times New Roman" pitchFamily="18" charset="0"/>
            </a:endParaRPr>
          </a:p>
        </p:txBody>
      </p:sp>
      <p:grpSp>
        <p:nvGrpSpPr>
          <p:cNvPr id="407" name="Group 406"/>
          <p:cNvGrpSpPr/>
          <p:nvPr/>
        </p:nvGrpSpPr>
        <p:grpSpPr>
          <a:xfrm>
            <a:off x="27227237" y="2537355"/>
            <a:ext cx="8364809" cy="15663631"/>
            <a:chOff x="32672684" y="3044826"/>
            <a:chExt cx="10037771" cy="18796357"/>
          </a:xfrm>
        </p:grpSpPr>
        <p:pic>
          <p:nvPicPr>
            <p:cNvPr id="517" name="Picture 46"/>
            <p:cNvPicPr>
              <a:picLocks noChangeAspect="1" noChangeArrowheads="1"/>
            </p:cNvPicPr>
            <p:nvPr/>
          </p:nvPicPr>
          <p:blipFill>
            <a:blip r:embed="rId6"/>
            <a:srcRect/>
            <a:stretch>
              <a:fillRect/>
            </a:stretch>
          </p:blipFill>
          <p:spPr bwMode="auto">
            <a:xfrm>
              <a:off x="38174582" y="3044826"/>
              <a:ext cx="4403725" cy="1449387"/>
            </a:xfrm>
            <a:prstGeom prst="rect">
              <a:avLst/>
            </a:prstGeom>
            <a:noFill/>
            <a:ln w="9525">
              <a:noFill/>
              <a:miter lim="800000"/>
              <a:headEnd/>
              <a:tailEnd/>
            </a:ln>
          </p:spPr>
        </p:pic>
        <p:sp>
          <p:nvSpPr>
            <p:cNvPr id="307" name="TextBox 306"/>
            <p:cNvSpPr txBox="1"/>
            <p:nvPr/>
          </p:nvSpPr>
          <p:spPr>
            <a:xfrm>
              <a:off x="32815324" y="11330821"/>
              <a:ext cx="9323854" cy="2326790"/>
            </a:xfrm>
            <a:prstGeom prst="rect">
              <a:avLst/>
            </a:prstGeom>
            <a:noFill/>
          </p:spPr>
          <p:txBody>
            <a:bodyPr wrap="square" rtlCol="0">
              <a:spAutoFit/>
            </a:bodyPr>
            <a:lstStyle/>
            <a:p>
              <a:r>
                <a:rPr lang="en-US" sz="2000" dirty="0" smtClean="0"/>
                <a:t>C57B1/6 mice were injected with saline or LPS </a:t>
              </a:r>
              <a:r>
                <a:rPr lang="en-US" sz="2000" dirty="0"/>
                <a:t>(1 μg/kg BW</a:t>
              </a:r>
              <a:r>
                <a:rPr lang="en-US" sz="2000" dirty="0" smtClean="0"/>
                <a:t>) and glucose (1g/kg BW) four hours post LPS/saline treatment. Mice were euthanized 30 minutes following the injection of glucose, liver tissue was harvested in </a:t>
              </a:r>
              <a:r>
                <a:rPr lang="en-US" sz="2000" dirty="0" err="1" smtClean="0"/>
                <a:t>trizol</a:t>
              </a:r>
              <a:r>
                <a:rPr lang="en-US" sz="2000" dirty="0" smtClean="0"/>
                <a:t> and RNA was extracted. mRNA levels were measured for target genes (Glut2, Gys2, </a:t>
              </a:r>
              <a:r>
                <a:rPr lang="en-US" sz="2000" dirty="0" err="1" smtClean="0"/>
                <a:t>Gckr</a:t>
              </a:r>
              <a:r>
                <a:rPr lang="en-US" sz="2000" dirty="0" smtClean="0"/>
                <a:t>, </a:t>
              </a:r>
              <a:r>
                <a:rPr lang="en-US" sz="2000" dirty="0" err="1" smtClean="0"/>
                <a:t>Pklr</a:t>
              </a:r>
              <a:r>
                <a:rPr lang="en-US" sz="2000" dirty="0" smtClean="0"/>
                <a:t>, Phkg1, Pyg1) and corrected for Rpl19 mRNA levels.</a:t>
              </a:r>
              <a:endParaRPr lang="en-US" sz="2000" dirty="0"/>
            </a:p>
          </p:txBody>
        </p:sp>
        <p:pic>
          <p:nvPicPr>
            <p:cNvPr id="310" name="Picture 309" descr="mRNA data Glut2, Gckr, Gys2, Pklr, Phkg1, Pyg1.jpg"/>
            <p:cNvPicPr>
              <a:picLocks noChangeAspect="1"/>
            </p:cNvPicPr>
            <p:nvPr/>
          </p:nvPicPr>
          <p:blipFill>
            <a:blip r:embed="rId7"/>
            <a:stretch>
              <a:fillRect/>
            </a:stretch>
          </p:blipFill>
          <p:spPr>
            <a:xfrm>
              <a:off x="32672684" y="6133882"/>
              <a:ext cx="9606444" cy="5092575"/>
            </a:xfrm>
            <a:prstGeom prst="rect">
              <a:avLst/>
            </a:prstGeom>
            <a:ln>
              <a:solidFill>
                <a:srgbClr val="BC430B"/>
              </a:solidFill>
            </a:ln>
          </p:spPr>
        </p:pic>
        <p:grpSp>
          <p:nvGrpSpPr>
            <p:cNvPr id="405" name="Group 404"/>
            <p:cNvGrpSpPr/>
            <p:nvPr/>
          </p:nvGrpSpPr>
          <p:grpSpPr>
            <a:xfrm>
              <a:off x="32677110" y="13969465"/>
              <a:ext cx="10033345" cy="3606646"/>
              <a:chOff x="32677110" y="14393616"/>
              <a:chExt cx="10033345" cy="3606646"/>
            </a:xfrm>
          </p:grpSpPr>
          <p:pic>
            <p:nvPicPr>
              <p:cNvPr id="311" name="Picture 310" descr="Sal vs LPS Protein Expression Graphs PEPCK, GSK.jpg"/>
              <p:cNvPicPr>
                <a:picLocks noChangeAspect="1"/>
              </p:cNvPicPr>
              <p:nvPr/>
            </p:nvPicPr>
            <p:blipFill>
              <a:blip r:embed="rId8"/>
              <a:srcRect b="52392"/>
              <a:stretch>
                <a:fillRect/>
              </a:stretch>
            </p:blipFill>
            <p:spPr>
              <a:xfrm>
                <a:off x="37736800" y="15075391"/>
                <a:ext cx="4973655" cy="2789582"/>
              </a:xfrm>
              <a:prstGeom prst="rect">
                <a:avLst/>
              </a:prstGeom>
            </p:spPr>
          </p:pic>
          <p:grpSp>
            <p:nvGrpSpPr>
              <p:cNvPr id="321" name="Group 64"/>
              <p:cNvGrpSpPr/>
              <p:nvPr/>
            </p:nvGrpSpPr>
            <p:grpSpPr>
              <a:xfrm>
                <a:off x="32677110" y="14393616"/>
                <a:ext cx="5206412" cy="3606646"/>
                <a:chOff x="2901223" y="12862582"/>
                <a:chExt cx="4766816" cy="3941684"/>
              </a:xfrm>
            </p:grpSpPr>
            <p:grpSp>
              <p:nvGrpSpPr>
                <p:cNvPr id="367" name="Group 61"/>
                <p:cNvGrpSpPr/>
                <p:nvPr/>
              </p:nvGrpSpPr>
              <p:grpSpPr>
                <a:xfrm>
                  <a:off x="2946280" y="15439827"/>
                  <a:ext cx="4721759" cy="1364439"/>
                  <a:chOff x="2983279" y="14941556"/>
                  <a:chExt cx="4721759" cy="1364439"/>
                </a:xfrm>
              </p:grpSpPr>
              <p:pic>
                <p:nvPicPr>
                  <p:cNvPr id="381" name="Picture 23" descr="GAPDH.jpg"/>
                  <p:cNvPicPr>
                    <a:picLocks noChangeAspect="1"/>
                  </p:cNvPicPr>
                  <p:nvPr/>
                </p:nvPicPr>
                <p:blipFill>
                  <a:blip r:embed="rId9"/>
                  <a:stretch>
                    <a:fillRect/>
                  </a:stretch>
                </p:blipFill>
                <p:spPr>
                  <a:xfrm>
                    <a:off x="3044567" y="15342749"/>
                    <a:ext cx="4511961" cy="963246"/>
                  </a:xfrm>
                  <a:prstGeom prst="rect">
                    <a:avLst/>
                  </a:prstGeom>
                </p:spPr>
              </p:pic>
              <p:sp>
                <p:nvSpPr>
                  <p:cNvPr id="382" name="Rectangle 24"/>
                  <p:cNvSpPr/>
                  <p:nvPr/>
                </p:nvSpPr>
                <p:spPr>
                  <a:xfrm>
                    <a:off x="2983279" y="15464776"/>
                    <a:ext cx="801888" cy="841219"/>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3" name="Rectangle 382"/>
                  <p:cNvSpPr/>
                  <p:nvPr/>
                </p:nvSpPr>
                <p:spPr>
                  <a:xfrm>
                    <a:off x="3792919" y="15464776"/>
                    <a:ext cx="1179833" cy="841219"/>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4" name="Rectangle 383"/>
                  <p:cNvSpPr/>
                  <p:nvPr/>
                </p:nvSpPr>
                <p:spPr>
                  <a:xfrm>
                    <a:off x="4972752" y="15464776"/>
                    <a:ext cx="1309460" cy="841219"/>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5" name="Rectangle 384"/>
                  <p:cNvSpPr/>
                  <p:nvPr/>
                </p:nvSpPr>
                <p:spPr>
                  <a:xfrm>
                    <a:off x="6282212" y="15464776"/>
                    <a:ext cx="1274316" cy="841219"/>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6" name="TextBox 385"/>
                  <p:cNvSpPr txBox="1"/>
                  <p:nvPr/>
                </p:nvSpPr>
                <p:spPr>
                  <a:xfrm>
                    <a:off x="3004380" y="14941556"/>
                    <a:ext cx="788540" cy="605462"/>
                  </a:xfrm>
                  <a:prstGeom prst="rect">
                    <a:avLst/>
                  </a:prstGeom>
                  <a:noFill/>
                </p:spPr>
                <p:txBody>
                  <a:bodyPr wrap="square" rtlCol="0">
                    <a:spAutoFit/>
                  </a:bodyPr>
                  <a:lstStyle/>
                  <a:p>
                    <a:r>
                      <a:rPr lang="en-US" sz="1200" b="1" dirty="0" smtClean="0"/>
                      <a:t>  WT Saline</a:t>
                    </a:r>
                    <a:endParaRPr lang="en-US" sz="1200" b="1" dirty="0"/>
                  </a:p>
                </p:txBody>
              </p:sp>
              <p:sp>
                <p:nvSpPr>
                  <p:cNvPr id="387" name="TextBox 386"/>
                  <p:cNvSpPr txBox="1"/>
                  <p:nvPr/>
                </p:nvSpPr>
                <p:spPr>
                  <a:xfrm>
                    <a:off x="3771821" y="15181818"/>
                    <a:ext cx="1020529" cy="363277"/>
                  </a:xfrm>
                  <a:prstGeom prst="rect">
                    <a:avLst/>
                  </a:prstGeom>
                  <a:noFill/>
                </p:spPr>
                <p:txBody>
                  <a:bodyPr wrap="square" rtlCol="0">
                    <a:spAutoFit/>
                  </a:bodyPr>
                  <a:lstStyle/>
                  <a:p>
                    <a:pPr algn="ctr"/>
                    <a:r>
                      <a:rPr lang="en-US" sz="1200" b="1" dirty="0" smtClean="0"/>
                      <a:t>WT LPS</a:t>
                    </a:r>
                  </a:p>
                </p:txBody>
              </p:sp>
              <p:sp>
                <p:nvSpPr>
                  <p:cNvPr id="388" name="TextBox 387"/>
                  <p:cNvSpPr txBox="1"/>
                  <p:nvPr/>
                </p:nvSpPr>
                <p:spPr>
                  <a:xfrm>
                    <a:off x="5091771" y="14966376"/>
                    <a:ext cx="1076903" cy="605462"/>
                  </a:xfrm>
                  <a:prstGeom prst="rect">
                    <a:avLst/>
                  </a:prstGeom>
                  <a:noFill/>
                </p:spPr>
                <p:txBody>
                  <a:bodyPr wrap="square" rtlCol="0">
                    <a:spAutoFit/>
                  </a:bodyPr>
                  <a:lstStyle/>
                  <a:p>
                    <a:pPr algn="ctr"/>
                    <a:r>
                      <a:rPr lang="en-US" sz="1200" b="1" dirty="0" err="1" smtClean="0"/>
                      <a:t>Tg</a:t>
                    </a:r>
                    <a:endParaRPr lang="en-US" sz="1200" b="1" dirty="0" smtClean="0"/>
                  </a:p>
                  <a:p>
                    <a:pPr algn="ctr"/>
                    <a:r>
                      <a:rPr lang="en-US" sz="1200" b="1" dirty="0" smtClean="0"/>
                      <a:t>Saline</a:t>
                    </a:r>
                    <a:endParaRPr lang="en-US" sz="1200" b="1" dirty="0"/>
                  </a:p>
                </p:txBody>
              </p:sp>
              <p:sp>
                <p:nvSpPr>
                  <p:cNvPr id="389" name="TextBox 388"/>
                  <p:cNvSpPr txBox="1"/>
                  <p:nvPr/>
                </p:nvSpPr>
                <p:spPr>
                  <a:xfrm>
                    <a:off x="6597994" y="15133631"/>
                    <a:ext cx="1107044" cy="363277"/>
                  </a:xfrm>
                  <a:prstGeom prst="rect">
                    <a:avLst/>
                  </a:prstGeom>
                  <a:noFill/>
                </p:spPr>
                <p:txBody>
                  <a:bodyPr wrap="square" rtlCol="0">
                    <a:spAutoFit/>
                  </a:bodyPr>
                  <a:lstStyle/>
                  <a:p>
                    <a:r>
                      <a:rPr lang="en-US" sz="1200" b="1" dirty="0" err="1" smtClean="0"/>
                      <a:t>Tg</a:t>
                    </a:r>
                    <a:r>
                      <a:rPr lang="en-US" sz="1200" b="1" dirty="0" smtClean="0"/>
                      <a:t> LPS</a:t>
                    </a:r>
                    <a:endParaRPr lang="en-US" sz="1200" b="1" dirty="0"/>
                  </a:p>
                </p:txBody>
              </p:sp>
            </p:grpSp>
            <p:grpSp>
              <p:nvGrpSpPr>
                <p:cNvPr id="368" name="Group 63"/>
                <p:cNvGrpSpPr/>
                <p:nvPr/>
              </p:nvGrpSpPr>
              <p:grpSpPr>
                <a:xfrm>
                  <a:off x="2901223" y="12862582"/>
                  <a:ext cx="4655307" cy="2632745"/>
                  <a:chOff x="2901223" y="12862582"/>
                  <a:chExt cx="4655307" cy="2632745"/>
                </a:xfrm>
              </p:grpSpPr>
              <p:sp>
                <p:nvSpPr>
                  <p:cNvPr id="369" name="TextBox 368"/>
                  <p:cNvSpPr txBox="1"/>
                  <p:nvPr/>
                </p:nvSpPr>
                <p:spPr>
                  <a:xfrm>
                    <a:off x="3286179" y="13709299"/>
                    <a:ext cx="2661012" cy="524734"/>
                  </a:xfrm>
                  <a:prstGeom prst="rect">
                    <a:avLst/>
                  </a:prstGeom>
                  <a:noFill/>
                </p:spPr>
                <p:txBody>
                  <a:bodyPr wrap="square" rtlCol="0">
                    <a:spAutoFit/>
                  </a:bodyPr>
                  <a:lstStyle/>
                  <a:p>
                    <a:r>
                      <a:rPr lang="en-US" sz="2000" dirty="0" smtClean="0"/>
                      <a:t>PEPCK</a:t>
                    </a:r>
                    <a:endParaRPr lang="en-US" sz="2000" dirty="0"/>
                  </a:p>
                </p:txBody>
              </p:sp>
              <p:pic>
                <p:nvPicPr>
                  <p:cNvPr id="370" name="Picture 369" descr="GSK.jpg"/>
                  <p:cNvPicPr>
                    <a:picLocks noChangeAspect="1"/>
                  </p:cNvPicPr>
                  <p:nvPr/>
                </p:nvPicPr>
                <p:blipFill>
                  <a:blip r:embed="rId10"/>
                  <a:stretch>
                    <a:fillRect/>
                  </a:stretch>
                </p:blipFill>
                <p:spPr>
                  <a:xfrm>
                    <a:off x="3027768" y="13845077"/>
                    <a:ext cx="4470283" cy="835364"/>
                  </a:xfrm>
                  <a:prstGeom prst="rect">
                    <a:avLst/>
                  </a:prstGeom>
                </p:spPr>
              </p:pic>
              <p:sp>
                <p:nvSpPr>
                  <p:cNvPr id="371" name="Rectangle 370"/>
                  <p:cNvSpPr/>
                  <p:nvPr/>
                </p:nvSpPr>
                <p:spPr>
                  <a:xfrm>
                    <a:off x="2983283" y="13845042"/>
                    <a:ext cx="613993" cy="83539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Rectangle 371"/>
                  <p:cNvSpPr/>
                  <p:nvPr/>
                </p:nvSpPr>
                <p:spPr>
                  <a:xfrm>
                    <a:off x="3611157" y="13845042"/>
                    <a:ext cx="1308268" cy="83539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Rectangle 372"/>
                  <p:cNvSpPr/>
                  <p:nvPr/>
                </p:nvSpPr>
                <p:spPr>
                  <a:xfrm>
                    <a:off x="4919424" y="13845040"/>
                    <a:ext cx="1281374" cy="835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Rectangle 373"/>
                  <p:cNvSpPr/>
                  <p:nvPr/>
                </p:nvSpPr>
                <p:spPr>
                  <a:xfrm flipH="1">
                    <a:off x="6200798" y="13845040"/>
                    <a:ext cx="1355731" cy="835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TextBox 374"/>
                  <p:cNvSpPr txBox="1"/>
                  <p:nvPr/>
                </p:nvSpPr>
                <p:spPr>
                  <a:xfrm>
                    <a:off x="2946281" y="12862582"/>
                    <a:ext cx="2151664" cy="363277"/>
                  </a:xfrm>
                  <a:prstGeom prst="rect">
                    <a:avLst/>
                  </a:prstGeom>
                  <a:noFill/>
                </p:spPr>
                <p:txBody>
                  <a:bodyPr wrap="square" rtlCol="0">
                    <a:spAutoFit/>
                  </a:bodyPr>
                  <a:lstStyle/>
                  <a:p>
                    <a:r>
                      <a:rPr lang="en-US" sz="1200" b="1" dirty="0" smtClean="0"/>
                      <a:t>PEPCK Protein Expression</a:t>
                    </a:r>
                    <a:endParaRPr lang="en-US" sz="1200" b="1" dirty="0"/>
                  </a:p>
                </p:txBody>
              </p:sp>
              <p:sp>
                <p:nvSpPr>
                  <p:cNvPr id="376" name="TextBox 375"/>
                  <p:cNvSpPr txBox="1"/>
                  <p:nvPr/>
                </p:nvSpPr>
                <p:spPr>
                  <a:xfrm>
                    <a:off x="2983281" y="13253229"/>
                    <a:ext cx="788540" cy="605461"/>
                  </a:xfrm>
                  <a:prstGeom prst="rect">
                    <a:avLst/>
                  </a:prstGeom>
                  <a:noFill/>
                </p:spPr>
                <p:txBody>
                  <a:bodyPr wrap="square" rtlCol="0">
                    <a:spAutoFit/>
                  </a:bodyPr>
                  <a:lstStyle/>
                  <a:p>
                    <a:r>
                      <a:rPr lang="en-US" sz="1200" b="1" dirty="0" smtClean="0"/>
                      <a:t>  WT Saline </a:t>
                    </a:r>
                    <a:endParaRPr lang="en-US" sz="1200" b="1" dirty="0"/>
                  </a:p>
                </p:txBody>
              </p:sp>
              <p:sp>
                <p:nvSpPr>
                  <p:cNvPr id="377" name="TextBox 376"/>
                  <p:cNvSpPr txBox="1"/>
                  <p:nvPr/>
                </p:nvSpPr>
                <p:spPr>
                  <a:xfrm>
                    <a:off x="3771821" y="13453055"/>
                    <a:ext cx="1020530" cy="363277"/>
                  </a:xfrm>
                  <a:prstGeom prst="rect">
                    <a:avLst/>
                  </a:prstGeom>
                  <a:noFill/>
                </p:spPr>
                <p:txBody>
                  <a:bodyPr wrap="square" rtlCol="0">
                    <a:spAutoFit/>
                  </a:bodyPr>
                  <a:lstStyle/>
                  <a:p>
                    <a:pPr algn="ctr"/>
                    <a:r>
                      <a:rPr lang="en-US" sz="1200" b="1" dirty="0" smtClean="0"/>
                      <a:t>WT LPS</a:t>
                    </a:r>
                  </a:p>
                </p:txBody>
              </p:sp>
              <p:sp>
                <p:nvSpPr>
                  <p:cNvPr id="378" name="TextBox 377"/>
                  <p:cNvSpPr txBox="1"/>
                  <p:nvPr/>
                </p:nvSpPr>
                <p:spPr>
                  <a:xfrm>
                    <a:off x="5000342" y="13253229"/>
                    <a:ext cx="1076903" cy="605461"/>
                  </a:xfrm>
                  <a:prstGeom prst="rect">
                    <a:avLst/>
                  </a:prstGeom>
                  <a:noFill/>
                </p:spPr>
                <p:txBody>
                  <a:bodyPr wrap="square" rtlCol="0">
                    <a:spAutoFit/>
                  </a:bodyPr>
                  <a:lstStyle/>
                  <a:p>
                    <a:pPr algn="ctr"/>
                    <a:r>
                      <a:rPr lang="en-US" sz="1200" b="1" dirty="0" err="1" smtClean="0"/>
                      <a:t>Tg</a:t>
                    </a:r>
                    <a:endParaRPr lang="en-US" sz="1200" b="1" dirty="0" smtClean="0"/>
                  </a:p>
                  <a:p>
                    <a:pPr algn="ctr"/>
                    <a:r>
                      <a:rPr lang="en-US" sz="1200" b="1" dirty="0" smtClean="0"/>
                      <a:t>Saline</a:t>
                    </a:r>
                    <a:endParaRPr lang="en-US" sz="1200" b="1" dirty="0"/>
                  </a:p>
                </p:txBody>
              </p:sp>
              <p:sp>
                <p:nvSpPr>
                  <p:cNvPr id="379" name="TextBox 378"/>
                  <p:cNvSpPr txBox="1"/>
                  <p:nvPr/>
                </p:nvSpPr>
                <p:spPr>
                  <a:xfrm>
                    <a:off x="6449486" y="13401522"/>
                    <a:ext cx="1107044" cy="363277"/>
                  </a:xfrm>
                  <a:prstGeom prst="rect">
                    <a:avLst/>
                  </a:prstGeom>
                  <a:noFill/>
                </p:spPr>
                <p:txBody>
                  <a:bodyPr wrap="square" rtlCol="0">
                    <a:spAutoFit/>
                  </a:bodyPr>
                  <a:lstStyle/>
                  <a:p>
                    <a:r>
                      <a:rPr lang="en-US" sz="1200" b="1" dirty="0" err="1" smtClean="0"/>
                      <a:t>Tg</a:t>
                    </a:r>
                    <a:r>
                      <a:rPr lang="en-US" sz="1200" b="1" dirty="0" smtClean="0"/>
                      <a:t> LPS</a:t>
                    </a:r>
                    <a:endParaRPr lang="en-US" sz="1200" b="1" dirty="0"/>
                  </a:p>
                </p:txBody>
              </p:sp>
              <p:sp>
                <p:nvSpPr>
                  <p:cNvPr id="380" name="TextBox 379"/>
                  <p:cNvSpPr txBox="1"/>
                  <p:nvPr/>
                </p:nvSpPr>
                <p:spPr>
                  <a:xfrm>
                    <a:off x="2901223" y="15132050"/>
                    <a:ext cx="1854127" cy="363277"/>
                  </a:xfrm>
                  <a:prstGeom prst="rect">
                    <a:avLst/>
                  </a:prstGeom>
                  <a:noFill/>
                </p:spPr>
                <p:txBody>
                  <a:bodyPr wrap="square" rtlCol="0">
                    <a:spAutoFit/>
                  </a:bodyPr>
                  <a:lstStyle/>
                  <a:p>
                    <a:r>
                      <a:rPr lang="en-US" sz="1200" b="1" dirty="0" smtClean="0"/>
                      <a:t>GAPDH Expression</a:t>
                    </a:r>
                    <a:endParaRPr lang="en-US" sz="1200" b="1" dirty="0"/>
                  </a:p>
                </p:txBody>
              </p:sp>
            </p:grpSp>
          </p:grpSp>
        </p:grpSp>
        <p:grpSp>
          <p:nvGrpSpPr>
            <p:cNvPr id="406" name="Group 405"/>
            <p:cNvGrpSpPr/>
            <p:nvPr/>
          </p:nvGrpSpPr>
          <p:grpSpPr>
            <a:xfrm>
              <a:off x="32672684" y="18311241"/>
              <a:ext cx="10037771" cy="3529942"/>
              <a:chOff x="32672684" y="18712937"/>
              <a:chExt cx="10037771" cy="3529942"/>
            </a:xfrm>
          </p:grpSpPr>
          <p:grpSp>
            <p:nvGrpSpPr>
              <p:cNvPr id="304" name="Group 69"/>
              <p:cNvGrpSpPr/>
              <p:nvPr/>
            </p:nvGrpSpPr>
            <p:grpSpPr>
              <a:xfrm>
                <a:off x="32672684" y="18982629"/>
                <a:ext cx="5080562" cy="1202631"/>
                <a:chOff x="2952322" y="17867721"/>
                <a:chExt cx="4581382" cy="1314349"/>
              </a:xfrm>
            </p:grpSpPr>
            <p:pic>
              <p:nvPicPr>
                <p:cNvPr id="390" name="Picture 389" descr="PEPCK.jpg"/>
                <p:cNvPicPr>
                  <a:picLocks noChangeAspect="1"/>
                </p:cNvPicPr>
                <p:nvPr/>
              </p:nvPicPr>
              <p:blipFill>
                <a:blip r:embed="rId11"/>
                <a:stretch>
                  <a:fillRect/>
                </a:stretch>
              </p:blipFill>
              <p:spPr>
                <a:xfrm>
                  <a:off x="2987973" y="18355282"/>
                  <a:ext cx="4423053" cy="826787"/>
                </a:xfrm>
                <a:prstGeom prst="rect">
                  <a:avLst/>
                </a:prstGeom>
              </p:spPr>
            </p:pic>
            <p:sp>
              <p:nvSpPr>
                <p:cNvPr id="391" name="Rectangle 390"/>
                <p:cNvSpPr/>
                <p:nvPr/>
              </p:nvSpPr>
              <p:spPr>
                <a:xfrm>
                  <a:off x="3041696" y="18385372"/>
                  <a:ext cx="575942" cy="79669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Rectangle 391"/>
                <p:cNvSpPr/>
                <p:nvPr/>
              </p:nvSpPr>
              <p:spPr>
                <a:xfrm>
                  <a:off x="3617637" y="18385372"/>
                  <a:ext cx="1319711" cy="79669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p:cNvSpPr/>
                <p:nvPr/>
              </p:nvSpPr>
              <p:spPr>
                <a:xfrm>
                  <a:off x="4937349" y="18385373"/>
                  <a:ext cx="1201965" cy="79669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Rectangle 393"/>
                <p:cNvSpPr/>
                <p:nvPr/>
              </p:nvSpPr>
              <p:spPr>
                <a:xfrm>
                  <a:off x="6139311" y="18385373"/>
                  <a:ext cx="1394393" cy="79669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TextBox 394"/>
                <p:cNvSpPr txBox="1"/>
                <p:nvPr/>
              </p:nvSpPr>
              <p:spPr>
                <a:xfrm>
                  <a:off x="2952322" y="17867721"/>
                  <a:ext cx="792255" cy="605462"/>
                </a:xfrm>
                <a:prstGeom prst="rect">
                  <a:avLst/>
                </a:prstGeom>
                <a:noFill/>
              </p:spPr>
              <p:txBody>
                <a:bodyPr wrap="square" rtlCol="0">
                  <a:spAutoFit/>
                </a:bodyPr>
                <a:lstStyle/>
                <a:p>
                  <a:r>
                    <a:rPr lang="en-US" sz="1200" b="1" dirty="0" smtClean="0"/>
                    <a:t>  WT Saline</a:t>
                  </a:r>
                  <a:endParaRPr lang="en-US" sz="1200" b="1" dirty="0"/>
                </a:p>
              </p:txBody>
            </p:sp>
            <p:sp>
              <p:nvSpPr>
                <p:cNvPr id="396" name="TextBox 395"/>
                <p:cNvSpPr txBox="1"/>
                <p:nvPr/>
              </p:nvSpPr>
              <p:spPr>
                <a:xfrm>
                  <a:off x="3731166" y="18047504"/>
                  <a:ext cx="1025336" cy="363277"/>
                </a:xfrm>
                <a:prstGeom prst="rect">
                  <a:avLst/>
                </a:prstGeom>
                <a:noFill/>
              </p:spPr>
              <p:txBody>
                <a:bodyPr wrap="square" rtlCol="0">
                  <a:spAutoFit/>
                </a:bodyPr>
                <a:lstStyle/>
                <a:p>
                  <a:pPr algn="ctr"/>
                  <a:r>
                    <a:rPr lang="en-US" sz="1200" b="1" dirty="0" smtClean="0"/>
                    <a:t>WT LPS</a:t>
                  </a:r>
                </a:p>
              </p:txBody>
            </p:sp>
            <p:sp>
              <p:nvSpPr>
                <p:cNvPr id="397" name="TextBox 396"/>
                <p:cNvSpPr txBox="1"/>
                <p:nvPr/>
              </p:nvSpPr>
              <p:spPr>
                <a:xfrm>
                  <a:off x="4965475" y="17867721"/>
                  <a:ext cx="1081976" cy="605462"/>
                </a:xfrm>
                <a:prstGeom prst="rect">
                  <a:avLst/>
                </a:prstGeom>
                <a:noFill/>
              </p:spPr>
              <p:txBody>
                <a:bodyPr wrap="square" rtlCol="0">
                  <a:spAutoFit/>
                </a:bodyPr>
                <a:lstStyle/>
                <a:p>
                  <a:pPr algn="ctr"/>
                  <a:r>
                    <a:rPr lang="en-US" sz="1200" b="1" dirty="0" err="1" smtClean="0"/>
                    <a:t>Tg</a:t>
                  </a:r>
                  <a:endParaRPr lang="en-US" sz="1200" b="1" dirty="0" smtClean="0"/>
                </a:p>
                <a:p>
                  <a:pPr algn="ctr"/>
                  <a:r>
                    <a:rPr lang="en-US" sz="1200" b="1" dirty="0" smtClean="0"/>
                    <a:t>Saline</a:t>
                  </a:r>
                  <a:endParaRPr lang="en-US" sz="1200" b="1" dirty="0"/>
                </a:p>
              </p:txBody>
            </p:sp>
            <p:sp>
              <p:nvSpPr>
                <p:cNvPr id="398" name="TextBox 397"/>
                <p:cNvSpPr txBox="1"/>
                <p:nvPr/>
              </p:nvSpPr>
              <p:spPr>
                <a:xfrm>
                  <a:off x="6421445" y="18047504"/>
                  <a:ext cx="1112259" cy="363277"/>
                </a:xfrm>
                <a:prstGeom prst="rect">
                  <a:avLst/>
                </a:prstGeom>
                <a:noFill/>
              </p:spPr>
              <p:txBody>
                <a:bodyPr wrap="square" rtlCol="0">
                  <a:spAutoFit/>
                </a:bodyPr>
                <a:lstStyle/>
                <a:p>
                  <a:r>
                    <a:rPr lang="en-US" sz="1200" b="1" dirty="0" err="1" smtClean="0"/>
                    <a:t>Tg</a:t>
                  </a:r>
                  <a:r>
                    <a:rPr lang="en-US" sz="1200" b="1" dirty="0" smtClean="0"/>
                    <a:t> LPS</a:t>
                  </a:r>
                  <a:endParaRPr lang="en-US" sz="1200" b="1" dirty="0"/>
                </a:p>
              </p:txBody>
            </p:sp>
          </p:grpSp>
          <p:sp>
            <p:nvSpPr>
              <p:cNvPr id="305" name="TextBox 304"/>
              <p:cNvSpPr txBox="1"/>
              <p:nvPr/>
            </p:nvSpPr>
            <p:spPr>
              <a:xfrm>
                <a:off x="32749369" y="18712937"/>
                <a:ext cx="3271057" cy="332399"/>
              </a:xfrm>
              <a:prstGeom prst="rect">
                <a:avLst/>
              </a:prstGeom>
              <a:noFill/>
            </p:spPr>
            <p:txBody>
              <a:bodyPr wrap="square" rtlCol="0">
                <a:spAutoFit/>
              </a:bodyPr>
              <a:lstStyle/>
              <a:p>
                <a:r>
                  <a:rPr lang="en-US" sz="1200" b="1" dirty="0" smtClean="0"/>
                  <a:t>Total GSK Protein Expression   </a:t>
                </a:r>
                <a:endParaRPr lang="en-US" sz="1200" b="1" dirty="0"/>
              </a:p>
            </p:txBody>
          </p:sp>
          <p:pic>
            <p:nvPicPr>
              <p:cNvPr id="313" name="Picture 312" descr="Sal vs LPS Protein Expression Graphs PEPCK, GSK.jpg"/>
              <p:cNvPicPr>
                <a:picLocks noChangeAspect="1"/>
              </p:cNvPicPr>
              <p:nvPr/>
            </p:nvPicPr>
            <p:blipFill>
              <a:blip r:embed="rId8"/>
              <a:srcRect t="47167"/>
              <a:stretch>
                <a:fillRect/>
              </a:stretch>
            </p:blipFill>
            <p:spPr>
              <a:xfrm>
                <a:off x="37736800" y="19147133"/>
                <a:ext cx="4973655" cy="3095746"/>
              </a:xfrm>
              <a:prstGeom prst="rect">
                <a:avLst/>
              </a:prstGeom>
            </p:spPr>
          </p:pic>
          <p:grpSp>
            <p:nvGrpSpPr>
              <p:cNvPr id="322" name="Group 68"/>
              <p:cNvGrpSpPr/>
              <p:nvPr/>
            </p:nvGrpSpPr>
            <p:grpSpPr>
              <a:xfrm>
                <a:off x="32726323" y="20572209"/>
                <a:ext cx="5190877" cy="1670670"/>
                <a:chOff x="2987973" y="19551212"/>
                <a:chExt cx="4671106" cy="1825866"/>
              </a:xfrm>
            </p:grpSpPr>
            <p:pic>
              <p:nvPicPr>
                <p:cNvPr id="356" name="Picture 355" descr="GAPDH.jpg"/>
                <p:cNvPicPr>
                  <a:picLocks noChangeAspect="1"/>
                </p:cNvPicPr>
                <p:nvPr/>
              </p:nvPicPr>
              <p:blipFill>
                <a:blip r:embed="rId9"/>
                <a:stretch>
                  <a:fillRect/>
                </a:stretch>
              </p:blipFill>
              <p:spPr>
                <a:xfrm>
                  <a:off x="3048888" y="20382215"/>
                  <a:ext cx="4484812" cy="994863"/>
                </a:xfrm>
                <a:prstGeom prst="rect">
                  <a:avLst/>
                </a:prstGeom>
              </p:spPr>
            </p:pic>
            <p:grpSp>
              <p:nvGrpSpPr>
                <p:cNvPr id="357" name="Group 67"/>
                <p:cNvGrpSpPr/>
                <p:nvPr/>
              </p:nvGrpSpPr>
              <p:grpSpPr>
                <a:xfrm>
                  <a:off x="3007568" y="19858989"/>
                  <a:ext cx="4651511" cy="1392056"/>
                  <a:chOff x="2987971" y="19390271"/>
                  <a:chExt cx="4651511" cy="1392056"/>
                </a:xfrm>
              </p:grpSpPr>
              <p:sp>
                <p:nvSpPr>
                  <p:cNvPr id="359" name="Rectangle 358"/>
                  <p:cNvSpPr/>
                  <p:nvPr/>
                </p:nvSpPr>
                <p:spPr>
                  <a:xfrm>
                    <a:off x="2987971" y="19913492"/>
                    <a:ext cx="797062" cy="868830"/>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0" name="Rectangle 359"/>
                  <p:cNvSpPr/>
                  <p:nvPr/>
                </p:nvSpPr>
                <p:spPr>
                  <a:xfrm>
                    <a:off x="3792740" y="19913492"/>
                    <a:ext cx="1172733" cy="868830"/>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1" name="Rectangle 360"/>
                  <p:cNvSpPr/>
                  <p:nvPr/>
                </p:nvSpPr>
                <p:spPr>
                  <a:xfrm>
                    <a:off x="4965472" y="19913492"/>
                    <a:ext cx="1301581" cy="868830"/>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2" name="Rectangle 361"/>
                  <p:cNvSpPr/>
                  <p:nvPr/>
                </p:nvSpPr>
                <p:spPr>
                  <a:xfrm>
                    <a:off x="6267051" y="19913497"/>
                    <a:ext cx="1266648" cy="868830"/>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3" name="TextBox 362"/>
                  <p:cNvSpPr txBox="1"/>
                  <p:nvPr/>
                </p:nvSpPr>
                <p:spPr>
                  <a:xfrm>
                    <a:off x="3036853" y="19390271"/>
                    <a:ext cx="792255" cy="605462"/>
                  </a:xfrm>
                  <a:prstGeom prst="rect">
                    <a:avLst/>
                  </a:prstGeom>
                  <a:noFill/>
                </p:spPr>
                <p:txBody>
                  <a:bodyPr wrap="square" rtlCol="0">
                    <a:spAutoFit/>
                  </a:bodyPr>
                  <a:lstStyle/>
                  <a:p>
                    <a:r>
                      <a:rPr lang="en-US" sz="1200" b="1" dirty="0" smtClean="0"/>
                      <a:t>  WT Saline</a:t>
                    </a:r>
                    <a:endParaRPr lang="en-US" sz="1200" b="1" dirty="0"/>
                  </a:p>
                </p:txBody>
              </p:sp>
              <p:sp>
                <p:nvSpPr>
                  <p:cNvPr id="364" name="TextBox 363"/>
                  <p:cNvSpPr txBox="1"/>
                  <p:nvPr/>
                </p:nvSpPr>
                <p:spPr>
                  <a:xfrm>
                    <a:off x="3858837" y="19605713"/>
                    <a:ext cx="1025336" cy="363277"/>
                  </a:xfrm>
                  <a:prstGeom prst="rect">
                    <a:avLst/>
                  </a:prstGeom>
                  <a:noFill/>
                </p:spPr>
                <p:txBody>
                  <a:bodyPr wrap="square" rtlCol="0">
                    <a:spAutoFit/>
                  </a:bodyPr>
                  <a:lstStyle/>
                  <a:p>
                    <a:pPr algn="ctr"/>
                    <a:r>
                      <a:rPr lang="en-US" sz="1200" b="1" dirty="0" smtClean="0"/>
                      <a:t>WT LPS</a:t>
                    </a:r>
                  </a:p>
                </p:txBody>
              </p:sp>
              <p:sp>
                <p:nvSpPr>
                  <p:cNvPr id="365" name="TextBox 364"/>
                  <p:cNvSpPr txBox="1"/>
                  <p:nvPr/>
                </p:nvSpPr>
                <p:spPr>
                  <a:xfrm>
                    <a:off x="5097944" y="19390271"/>
                    <a:ext cx="1081976" cy="605462"/>
                  </a:xfrm>
                  <a:prstGeom prst="rect">
                    <a:avLst/>
                  </a:prstGeom>
                  <a:noFill/>
                </p:spPr>
                <p:txBody>
                  <a:bodyPr wrap="square" rtlCol="0">
                    <a:spAutoFit/>
                  </a:bodyPr>
                  <a:lstStyle/>
                  <a:p>
                    <a:pPr algn="ctr"/>
                    <a:r>
                      <a:rPr lang="en-US" sz="1200" b="1" dirty="0" err="1" smtClean="0"/>
                      <a:t>Tg</a:t>
                    </a:r>
                    <a:endParaRPr lang="en-US" sz="1200" b="1" dirty="0" smtClean="0"/>
                  </a:p>
                  <a:p>
                    <a:pPr algn="ctr"/>
                    <a:r>
                      <a:rPr lang="en-US" sz="1200" b="1" dirty="0" smtClean="0"/>
                      <a:t>Saline</a:t>
                    </a:r>
                    <a:endParaRPr lang="en-US" sz="1200" b="1" dirty="0"/>
                  </a:p>
                </p:txBody>
              </p:sp>
              <p:sp>
                <p:nvSpPr>
                  <p:cNvPr id="366" name="TextBox 365"/>
                  <p:cNvSpPr txBox="1"/>
                  <p:nvPr/>
                </p:nvSpPr>
                <p:spPr>
                  <a:xfrm>
                    <a:off x="6527223" y="19605713"/>
                    <a:ext cx="1112259" cy="363277"/>
                  </a:xfrm>
                  <a:prstGeom prst="rect">
                    <a:avLst/>
                  </a:prstGeom>
                  <a:noFill/>
                </p:spPr>
                <p:txBody>
                  <a:bodyPr wrap="square" rtlCol="0">
                    <a:spAutoFit/>
                  </a:bodyPr>
                  <a:lstStyle/>
                  <a:p>
                    <a:r>
                      <a:rPr lang="en-US" sz="1200" b="1" dirty="0" err="1" smtClean="0"/>
                      <a:t>Tg</a:t>
                    </a:r>
                    <a:r>
                      <a:rPr lang="en-US" sz="1200" b="1" dirty="0" smtClean="0"/>
                      <a:t> LPS</a:t>
                    </a:r>
                    <a:endParaRPr lang="en-US" sz="1200" b="1" dirty="0"/>
                  </a:p>
                </p:txBody>
              </p:sp>
            </p:grpSp>
            <p:sp>
              <p:nvSpPr>
                <p:cNvPr id="358" name="TextBox 357"/>
                <p:cNvSpPr txBox="1"/>
                <p:nvPr/>
              </p:nvSpPr>
              <p:spPr>
                <a:xfrm>
                  <a:off x="2987973" y="19551212"/>
                  <a:ext cx="1854128" cy="363277"/>
                </a:xfrm>
                <a:prstGeom prst="rect">
                  <a:avLst/>
                </a:prstGeom>
                <a:noFill/>
              </p:spPr>
              <p:txBody>
                <a:bodyPr wrap="square" rtlCol="0">
                  <a:spAutoFit/>
                </a:bodyPr>
                <a:lstStyle/>
                <a:p>
                  <a:r>
                    <a:rPr lang="en-US" sz="1200" b="1" dirty="0" smtClean="0"/>
                    <a:t>GAPDH Expression</a:t>
                  </a:r>
                  <a:endParaRPr lang="en-US" sz="1200" b="1" dirty="0"/>
                </a:p>
              </p:txBody>
            </p:sp>
          </p:grpSp>
        </p:grpSp>
        <p:sp>
          <p:nvSpPr>
            <p:cNvPr id="355" name="TextBox 14"/>
            <p:cNvSpPr txBox="1">
              <a:spLocks noChangeArrowheads="1"/>
            </p:cNvSpPr>
            <p:nvPr/>
          </p:nvSpPr>
          <p:spPr bwMode="auto">
            <a:xfrm>
              <a:off x="33915790" y="4979988"/>
              <a:ext cx="7402822" cy="1017252"/>
            </a:xfrm>
            <a:prstGeom prst="rect">
              <a:avLst/>
            </a:prstGeom>
            <a:noFill/>
            <a:ln w="9525">
              <a:noFill/>
              <a:miter lim="800000"/>
              <a:headEnd/>
              <a:tailEnd/>
            </a:ln>
          </p:spPr>
          <p:txBody>
            <a:bodyPr wrap="square" lIns="77513" tIns="38756" rIns="77513" bIns="38756">
              <a:spAutoFit/>
            </a:bodyPr>
            <a:lstStyle/>
            <a:p>
              <a:pPr algn="ctr"/>
              <a:r>
                <a:rPr lang="en-US" sz="5000" b="1" u="sng" dirty="0" smtClean="0">
                  <a:solidFill>
                    <a:srgbClr val="800000"/>
                  </a:solidFill>
                </a:rPr>
                <a:t>Results</a:t>
              </a:r>
              <a:endParaRPr lang="en-US" sz="5000" b="1" u="sng" dirty="0">
                <a:solidFill>
                  <a:srgbClr val="800000"/>
                </a:solidFill>
              </a:endParaRPr>
            </a:p>
          </p:txBody>
        </p:sp>
      </p:grpSp>
      <p:grpSp>
        <p:nvGrpSpPr>
          <p:cNvPr id="399" name="Group 337"/>
          <p:cNvGrpSpPr/>
          <p:nvPr/>
        </p:nvGrpSpPr>
        <p:grpSpPr>
          <a:xfrm>
            <a:off x="26806845" y="18727966"/>
            <a:ext cx="8896031" cy="7314974"/>
            <a:chOff x="29641800" y="22150928"/>
            <a:chExt cx="8082467" cy="7772399"/>
          </a:xfrm>
        </p:grpSpPr>
        <p:grpSp>
          <p:nvGrpSpPr>
            <p:cNvPr id="400" name="Group 175"/>
            <p:cNvGrpSpPr/>
            <p:nvPr/>
          </p:nvGrpSpPr>
          <p:grpSpPr>
            <a:xfrm>
              <a:off x="29641802" y="22150928"/>
              <a:ext cx="8082465" cy="7772399"/>
              <a:chOff x="29260802" y="20869224"/>
              <a:chExt cx="8704192" cy="6089650"/>
            </a:xfrm>
          </p:grpSpPr>
          <p:sp>
            <p:nvSpPr>
              <p:cNvPr id="403" name="AutoShape 85"/>
              <p:cNvSpPr>
                <a:spLocks noChangeArrowheads="1"/>
              </p:cNvSpPr>
              <p:nvPr/>
            </p:nvSpPr>
            <p:spPr bwMode="auto">
              <a:xfrm>
                <a:off x="29260802" y="20869224"/>
                <a:ext cx="8704192" cy="6089650"/>
              </a:xfrm>
              <a:prstGeom prst="roundRect">
                <a:avLst>
                  <a:gd name="adj" fmla="val 3347"/>
                </a:avLst>
              </a:prstGeom>
              <a:solidFill>
                <a:schemeClr val="bg1"/>
              </a:solidFill>
              <a:ln>
                <a:solidFill>
                  <a:srgbClr val="800000"/>
                </a:solidFill>
                <a:headEnd/>
                <a:tailEnd/>
              </a:ln>
            </p:spPr>
            <p:style>
              <a:lnRef idx="2">
                <a:schemeClr val="accent2"/>
              </a:lnRef>
              <a:fillRef idx="1">
                <a:schemeClr val="lt1"/>
              </a:fillRef>
              <a:effectRef idx="0">
                <a:schemeClr val="accent2"/>
              </a:effectRef>
              <a:fontRef idx="minor">
                <a:schemeClr val="dk1"/>
              </a:fontRef>
            </p:style>
            <p:txBody>
              <a:bodyPr wrap="none" lIns="88568" tIns="44281" rIns="88568" bIns="44281" anchor="ctr"/>
              <a:lstStyle/>
              <a:p>
                <a:pPr algn="ctr" defTabSz="793308"/>
                <a:endParaRPr lang="en-US" sz="2000" dirty="0">
                  <a:solidFill>
                    <a:srgbClr val="CC6600"/>
                  </a:solidFill>
                  <a:latin typeface="Times New Roman" pitchFamily="18" charset="0"/>
                </a:endParaRPr>
              </a:p>
            </p:txBody>
          </p:sp>
          <p:sp>
            <p:nvSpPr>
              <p:cNvPr id="404" name="TextBox 403"/>
              <p:cNvSpPr txBox="1"/>
              <p:nvPr/>
            </p:nvSpPr>
            <p:spPr>
              <a:xfrm>
                <a:off x="29691460" y="21929909"/>
                <a:ext cx="7467598" cy="4317328"/>
              </a:xfrm>
              <a:prstGeom prst="rect">
                <a:avLst/>
              </a:prstGeom>
              <a:noFill/>
            </p:spPr>
            <p:txBody>
              <a:bodyPr wrap="square" rtlCol="0">
                <a:spAutoFit/>
              </a:bodyPr>
              <a:lstStyle/>
              <a:p>
                <a:pPr marL="307636" indent="-307636" algn="just"/>
                <a:endParaRPr lang="en-US" sz="2300" dirty="0" smtClean="0">
                  <a:solidFill>
                    <a:srgbClr val="000000"/>
                  </a:solidFill>
                </a:endParaRPr>
              </a:p>
              <a:p>
                <a:pPr marL="307636" indent="-307636" algn="just">
                  <a:buFont typeface="Arial"/>
                  <a:buChar char="•"/>
                </a:pPr>
                <a:r>
                  <a:rPr lang="en-US" sz="2300" dirty="0" smtClean="0">
                    <a:solidFill>
                      <a:srgbClr val="000000"/>
                    </a:solidFill>
                  </a:rPr>
                  <a:t>The results suggest LPS has an effect on important enzymes involved in glucose metabolism in the liver:</a:t>
                </a:r>
              </a:p>
              <a:p>
                <a:pPr marL="307636" indent="-307636" algn="just"/>
                <a:endParaRPr lang="en-US" sz="2300" dirty="0" smtClean="0">
                  <a:solidFill>
                    <a:srgbClr val="000000"/>
                  </a:solidFill>
                </a:endParaRPr>
              </a:p>
              <a:p>
                <a:pPr marL="571477" lvl="1" indent="232824" algn="just">
                  <a:buFont typeface="Arial"/>
                  <a:buChar char="•"/>
                </a:pPr>
                <a:r>
                  <a:rPr lang="en-US" sz="2300" dirty="0" smtClean="0">
                    <a:solidFill>
                      <a:srgbClr val="000000"/>
                    </a:solidFill>
                  </a:rPr>
                  <a:t>Glut2 was significantly down regulated at the mRNA level due to acute LPS treatment. This suggests glucose uptake in the liver is down regulated.</a:t>
                </a:r>
              </a:p>
              <a:p>
                <a:pPr marL="571477" lvl="1" indent="232824" algn="just">
                  <a:buFont typeface="Arial"/>
                  <a:buChar char="•"/>
                </a:pPr>
                <a:r>
                  <a:rPr lang="en-US" sz="2300" dirty="0" smtClean="0">
                    <a:solidFill>
                      <a:srgbClr val="000000"/>
                    </a:solidFill>
                  </a:rPr>
                  <a:t>At both the mRNA and protein level glycogen </a:t>
                </a:r>
                <a:r>
                  <a:rPr lang="en-US" sz="2300" dirty="0" err="1" smtClean="0">
                    <a:solidFill>
                      <a:srgbClr val="000000"/>
                    </a:solidFill>
                  </a:rPr>
                  <a:t>synthase</a:t>
                </a:r>
                <a:r>
                  <a:rPr lang="en-US" sz="2300" dirty="0" smtClean="0">
                    <a:solidFill>
                      <a:srgbClr val="000000"/>
                    </a:solidFill>
                  </a:rPr>
                  <a:t> was down regulated, suggesting that when LPS glycogen synthesis is being down regulated in the liver.</a:t>
                </a:r>
              </a:p>
              <a:p>
                <a:pPr marL="307636" indent="-307636" algn="just">
                  <a:buFont typeface="Arial"/>
                  <a:buChar char="•"/>
                </a:pPr>
                <a:endParaRPr lang="en-US" sz="2300" dirty="0" smtClean="0">
                  <a:solidFill>
                    <a:srgbClr val="000000"/>
                  </a:solidFill>
                </a:endParaRPr>
              </a:p>
              <a:p>
                <a:pPr marL="307636" indent="-307636" algn="just">
                  <a:buFont typeface="Arial"/>
                  <a:buChar char="•"/>
                </a:pPr>
                <a:r>
                  <a:rPr lang="en-US" sz="2300" dirty="0" smtClean="0">
                    <a:solidFill>
                      <a:srgbClr val="000000"/>
                    </a:solidFill>
                  </a:rPr>
                  <a:t>Tissue collection and data analysis of mRNA and protein target molecules will continue in order to discern the effects of acute LPS on glucose metabolism in the liver</a:t>
                </a:r>
                <a:r>
                  <a:rPr lang="en-US" sz="2700" dirty="0" smtClean="0">
                    <a:solidFill>
                      <a:srgbClr val="000000"/>
                    </a:solidFill>
                  </a:rPr>
                  <a:t>.</a:t>
                </a:r>
              </a:p>
            </p:txBody>
          </p:sp>
        </p:grpSp>
        <p:sp>
          <p:nvSpPr>
            <p:cNvPr id="401" name="TextBox 14"/>
            <p:cNvSpPr txBox="1">
              <a:spLocks noChangeArrowheads="1"/>
            </p:cNvSpPr>
            <p:nvPr/>
          </p:nvSpPr>
          <p:spPr bwMode="auto">
            <a:xfrm>
              <a:off x="29641800" y="22224440"/>
              <a:ext cx="8082464" cy="900720"/>
            </a:xfrm>
            <a:prstGeom prst="rect">
              <a:avLst/>
            </a:prstGeom>
            <a:noFill/>
            <a:ln w="9525">
              <a:noFill/>
              <a:miter lim="800000"/>
              <a:headEnd/>
              <a:tailEnd/>
            </a:ln>
          </p:spPr>
          <p:txBody>
            <a:bodyPr wrap="square" lIns="77513" tIns="38756" rIns="77513" bIns="38756">
              <a:spAutoFit/>
            </a:bodyPr>
            <a:lstStyle/>
            <a:p>
              <a:pPr algn="ctr"/>
              <a:r>
                <a:rPr lang="en-US" sz="5000" b="1" u="sng" dirty="0" smtClean="0">
                  <a:solidFill>
                    <a:srgbClr val="800000"/>
                  </a:solidFill>
                </a:rPr>
                <a:t>Conclusions/Future Directions</a:t>
              </a:r>
              <a:endParaRPr lang="en-US" sz="5000" b="1" u="sng" dirty="0">
                <a:solidFill>
                  <a:srgbClr val="80000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1006</TotalTime>
  <Words>1040</Words>
  <Application>Microsoft Macintosh PowerPoint</Application>
  <PresentationFormat>Custom</PresentationFormat>
  <Paragraphs>161</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 Lloyd</dc:creator>
  <cp:lastModifiedBy>Shannon Lloyd</cp:lastModifiedBy>
  <cp:revision>23</cp:revision>
  <dcterms:created xsi:type="dcterms:W3CDTF">2013-08-19T20:51:34Z</dcterms:created>
  <dcterms:modified xsi:type="dcterms:W3CDTF">2013-08-19T21:02:14Z</dcterms:modified>
</cp:coreProperties>
</file>